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85" r:id="rId11"/>
    <p:sldId id="266" r:id="rId12"/>
    <p:sldId id="286" r:id="rId13"/>
    <p:sldId id="287" r:id="rId14"/>
    <p:sldId id="288" r:id="rId15"/>
    <p:sldId id="289" r:id="rId16"/>
    <p:sldId id="271" r:id="rId17"/>
    <p:sldId id="272" r:id="rId18"/>
    <p:sldId id="274" r:id="rId19"/>
    <p:sldId id="275" r:id="rId20"/>
    <p:sldId id="290" r:id="rId21"/>
    <p:sldId id="277" r:id="rId22"/>
    <p:sldId id="280" r:id="rId23"/>
    <p:sldId id="278" r:id="rId24"/>
    <p:sldId id="281" r:id="rId25"/>
    <p:sldId id="279" r:id="rId26"/>
    <p:sldId id="282" r:id="rId27"/>
    <p:sldId id="283" r:id="rId28"/>
    <p:sldId id="284" r:id="rId29"/>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4404" autoAdjust="0"/>
  </p:normalViewPr>
  <p:slideViewPr>
    <p:cSldViewPr snapToGrid="0">
      <p:cViewPr varScale="1">
        <p:scale>
          <a:sx n="70" d="100"/>
          <a:sy n="70" d="100"/>
        </p:scale>
        <p:origin x="1188" y="60"/>
      </p:cViewPr>
      <p:guideLst>
        <p:guide orient="horz" pos="2137"/>
        <p:guide pos="3120"/>
      </p:guideLst>
    </p:cSldViewPr>
  </p:slideViewPr>
  <p:notesTextViewPr>
    <p:cViewPr>
      <p:scale>
        <a:sx n="1" d="1"/>
        <a:sy n="1" d="1"/>
      </p:scale>
      <p:origin x="0" y="0"/>
    </p:cViewPr>
  </p:notesTextViewPr>
  <p:sorterViewPr>
    <p:cViewPr>
      <p:scale>
        <a:sx n="100" d="100"/>
        <a:sy n="100" d="100"/>
      </p:scale>
      <p:origin x="0" y="-10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786" cy="498693"/>
          </a:xfrm>
          <a:prstGeom prst="rect">
            <a:avLst/>
          </a:prstGeom>
        </p:spPr>
        <p:txBody>
          <a:bodyPr vert="horz" lIns="91550" tIns="45774" rIns="91550" bIns="4577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0"/>
            <a:ext cx="2949786" cy="498693"/>
          </a:xfrm>
          <a:prstGeom prst="rect">
            <a:avLst/>
          </a:prstGeom>
        </p:spPr>
        <p:txBody>
          <a:bodyPr vert="horz" lIns="91550" tIns="45774" rIns="91550" bIns="45774" rtlCol="0"/>
          <a:lstStyle>
            <a:lvl1pPr algn="r">
              <a:defRPr sz="1200"/>
            </a:lvl1pPr>
          </a:lstStyle>
          <a:p>
            <a:fld id="{E104008E-5FAB-4DA7-9DC2-6E9553514E50}" type="datetimeFigureOut">
              <a:rPr kumimoji="1" lang="ja-JP" altLang="en-US" smtClean="0"/>
              <a:t>2026/4/13</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550" tIns="45774" rIns="91550" bIns="45774" rtlCol="0" anchor="ctr"/>
          <a:lstStyle/>
          <a:p>
            <a:endParaRPr lang="ja-JP" altLang="en-US"/>
          </a:p>
        </p:txBody>
      </p:sp>
      <p:sp>
        <p:nvSpPr>
          <p:cNvPr id="5" name="ノート プレースホルダー 4"/>
          <p:cNvSpPr>
            <a:spLocks noGrp="1"/>
          </p:cNvSpPr>
          <p:nvPr>
            <p:ph type="body" sz="quarter" idx="3"/>
          </p:nvPr>
        </p:nvSpPr>
        <p:spPr>
          <a:xfrm>
            <a:off x="680721" y="4783306"/>
            <a:ext cx="5445760" cy="3913615"/>
          </a:xfrm>
          <a:prstGeom prst="rect">
            <a:avLst/>
          </a:prstGeom>
        </p:spPr>
        <p:txBody>
          <a:bodyPr vert="horz" lIns="91550" tIns="45774" rIns="91550" bIns="4577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8"/>
            <a:ext cx="2949786" cy="498692"/>
          </a:xfrm>
          <a:prstGeom prst="rect">
            <a:avLst/>
          </a:prstGeom>
        </p:spPr>
        <p:txBody>
          <a:bodyPr vert="horz" lIns="91550" tIns="45774" rIns="91550" bIns="4577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48"/>
            <a:ext cx="2949786" cy="498692"/>
          </a:xfrm>
          <a:prstGeom prst="rect">
            <a:avLst/>
          </a:prstGeom>
        </p:spPr>
        <p:txBody>
          <a:bodyPr vert="horz" lIns="91550" tIns="45774" rIns="91550" bIns="45774" rtlCol="0" anchor="b"/>
          <a:lstStyle>
            <a:lvl1pPr algn="r">
              <a:defRPr sz="1200"/>
            </a:lvl1pPr>
          </a:lstStyle>
          <a:p>
            <a:fld id="{920CFD69-1C59-426A-AC4B-DD0939E932C4}" type="slidenum">
              <a:rPr kumimoji="1" lang="ja-JP" altLang="en-US" smtClean="0"/>
              <a:t>‹#›</a:t>
            </a:fld>
            <a:endParaRPr kumimoji="1" lang="ja-JP" altLang="en-US"/>
          </a:p>
        </p:txBody>
      </p:sp>
    </p:spTree>
    <p:extLst>
      <p:ext uri="{BB962C8B-B14F-4D97-AF65-F5344CB8AC3E}">
        <p14:creationId xmlns:p14="http://schemas.microsoft.com/office/powerpoint/2010/main" val="1376820751"/>
      </p:ext>
    </p:extLst>
  </p:cSld>
  <p:clrMap bg1="lt1" tx1="dk1" bg2="lt2" tx2="dk2" accent1="accent1" accent2="accent2" accent3="accent3" accent4="accent4" accent5="accent5" accent6="accent6" hlink="hlink" folHlink="folHlink"/>
  <p:notesStyle>
    <a:lvl1pPr marL="0" algn="l" defTabSz="804658" rtl="0" eaLnBrk="1" latinLnBrk="0" hangingPunct="1">
      <a:defRPr kumimoji="1" sz="1055" kern="1200">
        <a:solidFill>
          <a:schemeClr val="tx1"/>
        </a:solidFill>
        <a:latin typeface="+mn-lt"/>
        <a:ea typeface="+mn-ea"/>
        <a:cs typeface="+mn-cs"/>
      </a:defRPr>
    </a:lvl1pPr>
    <a:lvl2pPr marL="402328" algn="l" defTabSz="804658" rtl="0" eaLnBrk="1" latinLnBrk="0" hangingPunct="1">
      <a:defRPr kumimoji="1" sz="1055" kern="1200">
        <a:solidFill>
          <a:schemeClr val="tx1"/>
        </a:solidFill>
        <a:latin typeface="+mn-lt"/>
        <a:ea typeface="+mn-ea"/>
        <a:cs typeface="+mn-cs"/>
      </a:defRPr>
    </a:lvl2pPr>
    <a:lvl3pPr marL="804658" algn="l" defTabSz="804658" rtl="0" eaLnBrk="1" latinLnBrk="0" hangingPunct="1">
      <a:defRPr kumimoji="1" sz="1055" kern="1200">
        <a:solidFill>
          <a:schemeClr val="tx1"/>
        </a:solidFill>
        <a:latin typeface="+mn-lt"/>
        <a:ea typeface="+mn-ea"/>
        <a:cs typeface="+mn-cs"/>
      </a:defRPr>
    </a:lvl3pPr>
    <a:lvl4pPr marL="1206986" algn="l" defTabSz="804658" rtl="0" eaLnBrk="1" latinLnBrk="0" hangingPunct="1">
      <a:defRPr kumimoji="1" sz="1055" kern="1200">
        <a:solidFill>
          <a:schemeClr val="tx1"/>
        </a:solidFill>
        <a:latin typeface="+mn-lt"/>
        <a:ea typeface="+mn-ea"/>
        <a:cs typeface="+mn-cs"/>
      </a:defRPr>
    </a:lvl4pPr>
    <a:lvl5pPr marL="1609315" algn="l" defTabSz="804658" rtl="0" eaLnBrk="1" latinLnBrk="0" hangingPunct="1">
      <a:defRPr kumimoji="1" sz="1055" kern="1200">
        <a:solidFill>
          <a:schemeClr val="tx1"/>
        </a:solidFill>
        <a:latin typeface="+mn-lt"/>
        <a:ea typeface="+mn-ea"/>
        <a:cs typeface="+mn-cs"/>
      </a:defRPr>
    </a:lvl5pPr>
    <a:lvl6pPr marL="2011643" algn="l" defTabSz="804658" rtl="0" eaLnBrk="1" latinLnBrk="0" hangingPunct="1">
      <a:defRPr kumimoji="1" sz="1055" kern="1200">
        <a:solidFill>
          <a:schemeClr val="tx1"/>
        </a:solidFill>
        <a:latin typeface="+mn-lt"/>
        <a:ea typeface="+mn-ea"/>
        <a:cs typeface="+mn-cs"/>
      </a:defRPr>
    </a:lvl6pPr>
    <a:lvl7pPr marL="2413972" algn="l" defTabSz="804658" rtl="0" eaLnBrk="1" latinLnBrk="0" hangingPunct="1">
      <a:defRPr kumimoji="1" sz="1055" kern="1200">
        <a:solidFill>
          <a:schemeClr val="tx1"/>
        </a:solidFill>
        <a:latin typeface="+mn-lt"/>
        <a:ea typeface="+mn-ea"/>
        <a:cs typeface="+mn-cs"/>
      </a:defRPr>
    </a:lvl7pPr>
    <a:lvl8pPr marL="2816301" algn="l" defTabSz="804658" rtl="0" eaLnBrk="1" latinLnBrk="0" hangingPunct="1">
      <a:defRPr kumimoji="1" sz="1055" kern="1200">
        <a:solidFill>
          <a:schemeClr val="tx1"/>
        </a:solidFill>
        <a:latin typeface="+mn-lt"/>
        <a:ea typeface="+mn-ea"/>
        <a:cs typeface="+mn-cs"/>
      </a:defRPr>
    </a:lvl8pPr>
    <a:lvl9pPr marL="3218629" algn="l" defTabSz="804658" rtl="0" eaLnBrk="1" latinLnBrk="0" hangingPunct="1">
      <a:defRPr kumimoji="1" sz="105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0CFD69-1C59-426A-AC4B-DD0939E932C4}" type="slidenum">
              <a:rPr kumimoji="1" lang="ja-JP" altLang="en-US" smtClean="0"/>
              <a:t>10</a:t>
            </a:fld>
            <a:endParaRPr kumimoji="1" lang="ja-JP" altLang="en-US"/>
          </a:p>
        </p:txBody>
      </p:sp>
    </p:spTree>
    <p:extLst>
      <p:ext uri="{BB962C8B-B14F-4D97-AF65-F5344CB8AC3E}">
        <p14:creationId xmlns:p14="http://schemas.microsoft.com/office/powerpoint/2010/main" val="182546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0CFD69-1C59-426A-AC4B-DD0939E932C4}" type="slidenum">
              <a:rPr kumimoji="1" lang="ja-JP" altLang="en-US" smtClean="0"/>
              <a:t>11</a:t>
            </a:fld>
            <a:endParaRPr kumimoji="1" lang="ja-JP" altLang="en-US"/>
          </a:p>
        </p:txBody>
      </p:sp>
    </p:spTree>
    <p:extLst>
      <p:ext uri="{BB962C8B-B14F-4D97-AF65-F5344CB8AC3E}">
        <p14:creationId xmlns:p14="http://schemas.microsoft.com/office/powerpoint/2010/main" val="170395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0CFD69-1C59-426A-AC4B-DD0939E932C4}" type="slidenum">
              <a:rPr kumimoji="1" lang="ja-JP" altLang="en-US" smtClean="0"/>
              <a:t>12</a:t>
            </a:fld>
            <a:endParaRPr kumimoji="1" lang="ja-JP" altLang="en-US"/>
          </a:p>
        </p:txBody>
      </p:sp>
    </p:spTree>
    <p:extLst>
      <p:ext uri="{BB962C8B-B14F-4D97-AF65-F5344CB8AC3E}">
        <p14:creationId xmlns:p14="http://schemas.microsoft.com/office/powerpoint/2010/main" val="411420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0CFD69-1C59-426A-AC4B-DD0939E932C4}" type="slidenum">
              <a:rPr kumimoji="1" lang="ja-JP" altLang="en-US" smtClean="0"/>
              <a:t>13</a:t>
            </a:fld>
            <a:endParaRPr kumimoji="1" lang="ja-JP" altLang="en-US"/>
          </a:p>
        </p:txBody>
      </p:sp>
    </p:spTree>
    <p:extLst>
      <p:ext uri="{BB962C8B-B14F-4D97-AF65-F5344CB8AC3E}">
        <p14:creationId xmlns:p14="http://schemas.microsoft.com/office/powerpoint/2010/main" val="324292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0CFD69-1C59-426A-AC4B-DD0939E932C4}" type="slidenum">
              <a:rPr kumimoji="1" lang="ja-JP" altLang="en-US" smtClean="0"/>
              <a:t>21</a:t>
            </a:fld>
            <a:endParaRPr kumimoji="1" lang="ja-JP" altLang="en-US"/>
          </a:p>
        </p:txBody>
      </p:sp>
    </p:spTree>
    <p:extLst>
      <p:ext uri="{BB962C8B-B14F-4D97-AF65-F5344CB8AC3E}">
        <p14:creationId xmlns:p14="http://schemas.microsoft.com/office/powerpoint/2010/main" val="60341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20CFD69-1C59-426A-AC4B-DD0939E932C4}" type="slidenum">
              <a:rPr kumimoji="1" lang="ja-JP" altLang="en-US" smtClean="0"/>
              <a:t>25</a:t>
            </a:fld>
            <a:endParaRPr kumimoji="1" lang="ja-JP" altLang="en-US"/>
          </a:p>
        </p:txBody>
      </p:sp>
    </p:spTree>
    <p:extLst>
      <p:ext uri="{BB962C8B-B14F-4D97-AF65-F5344CB8AC3E}">
        <p14:creationId xmlns:p14="http://schemas.microsoft.com/office/powerpoint/2010/main" val="177430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6F0490F-5EAD-4C25-A054-65EAF68C5B9A}" type="datetime1">
              <a:rPr kumimoji="1" lang="ja-JP" altLang="en-US" smtClean="0"/>
              <a:t>2026/4/13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3852539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171B20-0676-4572-97EC-1200BD141E3D}" type="datetime1">
              <a:rPr kumimoji="1" lang="ja-JP" altLang="en-US" smtClean="0"/>
              <a:t>2026/4/13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1367366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DAE4FA-B1C8-4692-A1C5-A1DB06F29730}" type="datetime1">
              <a:rPr kumimoji="1" lang="ja-JP" altLang="en-US" smtClean="0"/>
              <a:t>2026/4/13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384326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B5464AD-F704-4AE2-A853-5D09577FC65E}" type="datetime1">
              <a:rPr kumimoji="1" lang="ja-JP" altLang="en-US" smtClean="0"/>
              <a:t>2026/4/13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38356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530D44-CB5B-4F0F-A638-7D33A7F8A2FE}" type="datetime1">
              <a:rPr kumimoji="1" lang="ja-JP" altLang="en-US" smtClean="0"/>
              <a:t>2026/4/13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413283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A0325F6-0C64-4FB1-84B4-8BA98C72D717}" type="datetime1">
              <a:rPr kumimoji="1" lang="ja-JP" altLang="en-US" smtClean="0"/>
              <a:t>2026/4/13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212711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C5C74AA-72DA-4035-A332-623B041A8124}" type="datetime1">
              <a:rPr kumimoji="1" lang="ja-JP" altLang="en-US" smtClean="0"/>
              <a:t>2026/4/13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171121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5B2AFC-10AF-43B9-B3AE-B4729FB49DBF}" type="datetime1">
              <a:rPr kumimoji="1" lang="ja-JP" altLang="en-US" smtClean="0"/>
              <a:t>2026/4/13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277918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1197A-8506-4F91-B998-1AFFA85A61FA}" type="datetime1">
              <a:rPr kumimoji="1" lang="ja-JP" altLang="en-US" smtClean="0"/>
              <a:t>2026/4/13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68128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DAEEB4-D246-47AB-BBFD-7BE739FEE6D0}" type="datetime1">
              <a:rPr kumimoji="1" lang="ja-JP" altLang="en-US" smtClean="0"/>
              <a:t>2026/4/13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264291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C1DE8CE-1F94-46FC-BAFF-CBA7830F0625}" type="datetime1">
              <a:rPr kumimoji="1" lang="ja-JP" altLang="en-US" smtClean="0"/>
              <a:t>2026/4/13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8F692E-DE6C-4A7A-826A-4BB2E7438585}" type="slidenum">
              <a:rPr kumimoji="1" lang="ja-JP" altLang="en-US" smtClean="0"/>
              <a:t>‹#›</a:t>
            </a:fld>
            <a:endParaRPr kumimoji="1" lang="ja-JP" altLang="en-US"/>
          </a:p>
        </p:txBody>
      </p:sp>
    </p:spTree>
    <p:extLst>
      <p:ext uri="{BB962C8B-B14F-4D97-AF65-F5344CB8AC3E}">
        <p14:creationId xmlns:p14="http://schemas.microsoft.com/office/powerpoint/2010/main" val="5432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BB948-7682-4772-A829-B8B7134B5504}" type="datetime1">
              <a:rPr kumimoji="1" lang="ja-JP" altLang="en-US" smtClean="0"/>
              <a:t>2026/4/13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F692E-DE6C-4A7A-826A-4BB2E7438585}" type="slidenum">
              <a:rPr kumimoji="1" lang="ja-JP" altLang="en-US" smtClean="0"/>
              <a:t>‹#›</a:t>
            </a:fld>
            <a:endParaRPr kumimoji="1" lang="ja-JP" altLang="en-US" dirty="0"/>
          </a:p>
        </p:txBody>
      </p:sp>
    </p:spTree>
    <p:extLst>
      <p:ext uri="{BB962C8B-B14F-4D97-AF65-F5344CB8AC3E}">
        <p14:creationId xmlns:p14="http://schemas.microsoft.com/office/powerpoint/2010/main" val="45427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6">
            <a:extLst>
              <a:ext uri="{FF2B5EF4-FFF2-40B4-BE49-F238E27FC236}">
                <a16:creationId xmlns:a16="http://schemas.microsoft.com/office/drawing/2014/main" id="{CA6221A5-EAE4-404B-B472-58752C4E6249}"/>
              </a:ext>
            </a:extLst>
          </p:cNvPr>
          <p:cNvSpPr txBox="1">
            <a:spLocks noChangeArrowheads="1"/>
          </p:cNvSpPr>
          <p:nvPr/>
        </p:nvSpPr>
        <p:spPr bwMode="auto">
          <a:xfrm>
            <a:off x="640896" y="550471"/>
            <a:ext cx="2878159"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2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令和</a:t>
            </a:r>
            <a:r>
              <a:rPr kumimoji="0" lang="ja-JP" altLang="en-US" sz="3200" b="0" i="0" u="none" strike="noStrike" cap="none" normalizeH="0" baseline="0" dirty="0">
                <a:ln>
                  <a:noFill/>
                </a:ln>
                <a:effectLst/>
                <a:latin typeface="HGS明朝E" panose="02020900000000000000" pitchFamily="18" charset="-128"/>
                <a:ea typeface="HGS明朝E" panose="02020900000000000000" pitchFamily="18" charset="-128"/>
              </a:rPr>
              <a:t>８</a:t>
            </a:r>
            <a:r>
              <a:rPr kumimoji="0" lang="ja-JP" altLang="ja-JP" sz="32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年度</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7" name="Text Box 17">
            <a:extLst>
              <a:ext uri="{FF2B5EF4-FFF2-40B4-BE49-F238E27FC236}">
                <a16:creationId xmlns:a16="http://schemas.microsoft.com/office/drawing/2014/main" id="{C6BFD9B4-82D1-460F-996A-059786482446}"/>
              </a:ext>
            </a:extLst>
          </p:cNvPr>
          <p:cNvSpPr txBox="1">
            <a:spLocks noChangeArrowheads="1"/>
          </p:cNvSpPr>
          <p:nvPr/>
        </p:nvSpPr>
        <p:spPr bwMode="auto">
          <a:xfrm>
            <a:off x="640896" y="1260084"/>
            <a:ext cx="3589359" cy="706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2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給与所得等に係る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 name="Text Box 18">
            <a:extLst>
              <a:ext uri="{FF2B5EF4-FFF2-40B4-BE49-F238E27FC236}">
                <a16:creationId xmlns:a16="http://schemas.microsoft.com/office/drawing/2014/main" id="{3E30406D-6533-4363-950A-F47FB352D5B3}"/>
              </a:ext>
            </a:extLst>
          </p:cNvPr>
          <p:cNvSpPr txBox="1">
            <a:spLocks noChangeArrowheads="1"/>
          </p:cNvSpPr>
          <p:nvPr/>
        </p:nvSpPr>
        <p:spPr bwMode="auto">
          <a:xfrm>
            <a:off x="640896" y="1966874"/>
            <a:ext cx="8624208" cy="1462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8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市民税・県民税・森林環境税</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8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特別徴収のしおり</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 name="Text Box 19">
            <a:extLst>
              <a:ext uri="{FF2B5EF4-FFF2-40B4-BE49-F238E27FC236}">
                <a16:creationId xmlns:a16="http://schemas.microsoft.com/office/drawing/2014/main" id="{D219F2BB-0BFF-4D9D-9CE8-0E5051FBF0B8}"/>
              </a:ext>
            </a:extLst>
          </p:cNvPr>
          <p:cNvSpPr txBox="1">
            <a:spLocks noChangeArrowheads="1"/>
          </p:cNvSpPr>
          <p:nvPr/>
        </p:nvSpPr>
        <p:spPr bwMode="auto">
          <a:xfrm>
            <a:off x="4504192" y="5187383"/>
            <a:ext cx="4760912" cy="485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大船渡市総務部税務課　市民税係</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 name="Text Box 20">
            <a:extLst>
              <a:ext uri="{FF2B5EF4-FFF2-40B4-BE49-F238E27FC236}">
                <a16:creationId xmlns:a16="http://schemas.microsoft.com/office/drawing/2014/main" id="{56A5CC1E-EA79-43D7-ADDA-1C9A127CF638}"/>
              </a:ext>
            </a:extLst>
          </p:cNvPr>
          <p:cNvSpPr txBox="1">
            <a:spLocks noChangeArrowheads="1"/>
          </p:cNvSpPr>
          <p:nvPr/>
        </p:nvSpPr>
        <p:spPr bwMode="auto">
          <a:xfrm>
            <a:off x="4864490" y="5641068"/>
            <a:ext cx="4335462" cy="108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a:t>
            </a: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022-8501</a:t>
            </a: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　岩手県大船渡市盛町字宇津野沢</a:t>
            </a: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15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TEL</a:t>
            </a: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a:t>
            </a: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0192-27-3111</a:t>
            </a: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（内線</a:t>
            </a: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154</a:t>
            </a: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FAX</a:t>
            </a: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a:t>
            </a: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0192-21-3122</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ホームページ：</a:t>
            </a:r>
            <a:r>
              <a:rPr kumimoji="0" lang="en-US" altLang="ja-JP" sz="1400" b="0" i="0" u="none" strike="noStrike" cap="none" normalizeH="0" baseline="0" dirty="0">
                <a:ln>
                  <a:noFill/>
                </a:ln>
                <a:solidFill>
                  <a:srgbClr val="000000"/>
                </a:solidFill>
                <a:effectLst/>
                <a:latin typeface="HGS明朝E" panose="02020900000000000000" pitchFamily="18" charset="-128"/>
                <a:ea typeface="HGS明朝E" panose="02020900000000000000" pitchFamily="18" charset="-128"/>
              </a:rPr>
              <a:t>https://www.city.ofunato.iwate.jp/</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1045" name="Picture 21" descr="ofunaton_01">
            <a:extLst>
              <a:ext uri="{FF2B5EF4-FFF2-40B4-BE49-F238E27FC236}">
                <a16:creationId xmlns:a16="http://schemas.microsoft.com/office/drawing/2014/main" id="{DED1F84F-C47E-4D8B-99D7-DC68000B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465" y="3637303"/>
            <a:ext cx="1941513" cy="240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1" name="Text Box 22">
            <a:extLst>
              <a:ext uri="{FF2B5EF4-FFF2-40B4-BE49-F238E27FC236}">
                <a16:creationId xmlns:a16="http://schemas.microsoft.com/office/drawing/2014/main" id="{16F64329-0049-4E36-97D7-D15E91CFE59E}"/>
              </a:ext>
            </a:extLst>
          </p:cNvPr>
          <p:cNvSpPr txBox="1">
            <a:spLocks noChangeArrowheads="1"/>
          </p:cNvSpPr>
          <p:nvPr/>
        </p:nvSpPr>
        <p:spPr bwMode="auto">
          <a:xfrm>
            <a:off x="883784" y="6250668"/>
            <a:ext cx="2955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銀河連邦サンリクオオフナト共和国ＰＲキャラクター</a:t>
            </a: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HG丸ｺﾞｼｯｸM-PRO" panose="020F0600000000000000" pitchFamily="50" charset="-128"/>
                <a:ea typeface="HG丸ｺﾞｼｯｸM-PRO" panose="020F0600000000000000" pitchFamily="50" charset="-128"/>
              </a:rPr>
              <a:t>おおふなトン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0345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746AB7-9DD1-2FDA-852C-49CDBC03D5FF}"/>
              </a:ext>
            </a:extLst>
          </p:cNvPr>
          <p:cNvPicPr>
            <a:picLocks noChangeAspect="1"/>
          </p:cNvPicPr>
          <p:nvPr/>
        </p:nvPicPr>
        <p:blipFill>
          <a:blip r:embed="rId3">
            <a:extLst>
              <a:ext uri="{28A0092B-C50C-407E-A947-70E740481C1C}">
                <a14:useLocalDpi xmlns:a14="http://schemas.microsoft.com/office/drawing/2010/main" val="0"/>
              </a:ext>
            </a:extLst>
          </a:blip>
          <a:srcRect t="-594" r="3650" b="18"/>
          <a:stretch>
            <a:fillRect/>
          </a:stretch>
        </p:blipFill>
        <p:spPr>
          <a:xfrm rot="5400000">
            <a:off x="2201298" y="-389612"/>
            <a:ext cx="5855223" cy="8640000"/>
          </a:xfrm>
          <a:prstGeom prst="rect">
            <a:avLst/>
          </a:prstGeom>
        </p:spPr>
      </p:pic>
      <p:sp>
        <p:nvSpPr>
          <p:cNvPr id="2" name="Text Box 3">
            <a:extLst>
              <a:ext uri="{FF2B5EF4-FFF2-40B4-BE49-F238E27FC236}">
                <a16:creationId xmlns:a16="http://schemas.microsoft.com/office/drawing/2014/main" id="{1E1433A9-1867-46EE-B5DC-FB226983BBD8}"/>
              </a:ext>
            </a:extLst>
          </p:cNvPr>
          <p:cNvSpPr txBox="1">
            <a:spLocks noChangeArrowheads="1"/>
          </p:cNvSpPr>
          <p:nvPr/>
        </p:nvSpPr>
        <p:spPr bwMode="auto">
          <a:xfrm>
            <a:off x="268909" y="467164"/>
            <a:ext cx="4860000" cy="648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ja-JP" altLang="ja-JP" sz="16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記入例①【退職による</a:t>
            </a:r>
            <a:r>
              <a:rPr kumimoji="0" lang="ja-JP" altLang="ja-JP" sz="1600" i="0"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普通徴収</a:t>
            </a:r>
            <a:r>
              <a:rPr kumimoji="0" lang="ja-JP" altLang="en-US" sz="1600" i="0"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への切替</a:t>
            </a:r>
            <a:r>
              <a:rPr kumimoji="0" lang="ja-JP" altLang="ja-JP" sz="16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endParaRPr kumimoji="0" lang="en-US" altLang="ja-JP" sz="9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en-US"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a:t>
            </a: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月</a:t>
            </a:r>
            <a:r>
              <a:rPr kumimoji="0" lang="en-US"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a:t>
            </a: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日から</a:t>
            </a:r>
            <a:r>
              <a:rPr kumimoji="0" lang="en-US"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4</a:t>
            </a: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月</a:t>
            </a:r>
            <a:r>
              <a:rPr kumimoji="0" lang="en-US"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30</a:t>
            </a: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日までの間に退職した場合は、一括徴収</a:t>
            </a:r>
            <a:r>
              <a:rPr kumimoji="0" lang="en-US"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記入例②</a:t>
            </a:r>
            <a:r>
              <a:rPr kumimoji="0" lang="en-US"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ja-JP" sz="10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になります。</a:t>
            </a:r>
            <a:endParaRPr kumimoji="0" lang="ja-JP" altLang="ja-JP"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8" name="AutoShape 10">
            <a:extLst>
              <a:ext uri="{FF2B5EF4-FFF2-40B4-BE49-F238E27FC236}">
                <a16:creationId xmlns:a16="http://schemas.microsoft.com/office/drawing/2014/main" id="{00563B4C-6D96-43FE-B56F-B92F8EEFB581}"/>
              </a:ext>
            </a:extLst>
          </p:cNvPr>
          <p:cNvSpPr>
            <a:spLocks noChangeArrowheads="1"/>
          </p:cNvSpPr>
          <p:nvPr/>
        </p:nvSpPr>
        <p:spPr bwMode="auto">
          <a:xfrm>
            <a:off x="6121838" y="3636588"/>
            <a:ext cx="3240000" cy="468000"/>
          </a:xfrm>
          <a:prstGeom prst="roundRect">
            <a:avLst>
              <a:gd name="adj" fmla="val 50000"/>
            </a:avLst>
          </a:prstGeom>
          <a:solidFill>
            <a:schemeClr val="bg1">
              <a:lumMod val="95000"/>
            </a:schemeClr>
          </a:solidFill>
          <a:ln w="19050"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異動の事由は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【１】</a:t>
            </a: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、徴収方法は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【３】</a:t>
            </a:r>
            <a:endParaRPr kumimoji="0" lang="ja-JP" altLang="ja-JP" sz="18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cxnSp>
        <p:nvCxnSpPr>
          <p:cNvPr id="9227" name="AutoShape 11">
            <a:extLst>
              <a:ext uri="{FF2B5EF4-FFF2-40B4-BE49-F238E27FC236}">
                <a16:creationId xmlns:a16="http://schemas.microsoft.com/office/drawing/2014/main" id="{A6B55E46-D50A-483E-AC1E-C28ABA389F42}"/>
              </a:ext>
            </a:extLst>
          </p:cNvPr>
          <p:cNvCxnSpPr>
            <a:cxnSpLocks noChangeShapeType="1"/>
          </p:cNvCxnSpPr>
          <p:nvPr/>
        </p:nvCxnSpPr>
        <p:spPr bwMode="auto">
          <a:xfrm flipH="1" flipV="1">
            <a:off x="6253935" y="3374614"/>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5" name="AutoShape 4">
            <a:extLst>
              <a:ext uri="{FF2B5EF4-FFF2-40B4-BE49-F238E27FC236}">
                <a16:creationId xmlns:a16="http://schemas.microsoft.com/office/drawing/2014/main" id="{7464019D-8D28-42FD-A1C3-C8931FDB4283}"/>
              </a:ext>
            </a:extLst>
          </p:cNvPr>
          <p:cNvSpPr>
            <a:spLocks noChangeArrowheads="1"/>
          </p:cNvSpPr>
          <p:nvPr/>
        </p:nvSpPr>
        <p:spPr bwMode="auto">
          <a:xfrm>
            <a:off x="620728" y="5545386"/>
            <a:ext cx="1800000" cy="540000"/>
          </a:xfrm>
          <a:prstGeom prst="wedgeRoundRectCallout">
            <a:avLst>
              <a:gd name="adj1" fmla="val 49204"/>
              <a:gd name="adj2" fmla="val 8416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ja-JP" sz="1100" b="1" dirty="0">
                <a:solidFill>
                  <a:srgbClr val="000000"/>
                </a:solidFill>
                <a:latin typeface="BIZ UDゴシック" panose="020B0400000000000000" pitchFamily="49" charset="-128"/>
                <a:ea typeface="BIZ UDゴシック" panose="020B0400000000000000" pitchFamily="49" charset="-128"/>
              </a:rPr>
              <a:t>該当する番号</a:t>
            </a:r>
            <a:r>
              <a:rPr lang="ja-JP" altLang="ja-JP" sz="1100" dirty="0">
                <a:solidFill>
                  <a:srgbClr val="000000"/>
                </a:solidFill>
                <a:latin typeface="BIZ UDゴシック" panose="020B0400000000000000" pitchFamily="49" charset="-128"/>
                <a:ea typeface="BIZ UDゴシック" panose="020B0400000000000000" pitchFamily="49" charset="-128"/>
              </a:rPr>
              <a:t>を</a:t>
            </a:r>
            <a:r>
              <a:rPr lang="ja-JP" altLang="en-US" sz="1100" dirty="0">
                <a:solidFill>
                  <a:srgbClr val="000000"/>
                </a:solidFill>
                <a:latin typeface="BIZ UDゴシック" panose="020B0400000000000000" pitchFamily="49" charset="-128"/>
                <a:ea typeface="BIZ UDゴシック" panose="020B0400000000000000" pitchFamily="49" charset="-128"/>
              </a:rPr>
              <a:t>忘れずに</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lvl="0" defTabSz="914400" eaLnBrk="0" fontAlgn="base" hangingPunct="0">
              <a:spcBef>
                <a:spcPct val="0"/>
              </a:spcBef>
              <a:spcAft>
                <a:spcPct val="0"/>
              </a:spcAft>
            </a:pPr>
            <a:r>
              <a:rPr lang="ja-JP" altLang="en-US" sz="1100" dirty="0">
                <a:solidFill>
                  <a:srgbClr val="000000"/>
                </a:solidFill>
                <a:latin typeface="BIZ UDゴシック" panose="020B0400000000000000" pitchFamily="49" charset="-128"/>
                <a:ea typeface="BIZ UDゴシック" panose="020B0400000000000000" pitchFamily="49" charset="-128"/>
              </a:rPr>
              <a:t>記入</a:t>
            </a:r>
            <a:r>
              <a:rPr lang="ja-JP" altLang="ja-JP" sz="1100" dirty="0">
                <a:solidFill>
                  <a:srgbClr val="000000"/>
                </a:solidFill>
                <a:latin typeface="BIZ UDゴシック" panose="020B0400000000000000" pitchFamily="49" charset="-128"/>
                <a:ea typeface="BIZ UDゴシック" panose="020B0400000000000000" pitchFamily="49" charset="-128"/>
              </a:rPr>
              <a:t>してください。</a:t>
            </a:r>
            <a:endParaRPr lang="ja-JP" altLang="ja-JP" dirty="0">
              <a:latin typeface="BIZ UDゴシック" panose="020B0400000000000000" pitchFamily="49" charset="-128"/>
              <a:ea typeface="BIZ UDゴシック" panose="020B0400000000000000" pitchFamily="49" charset="-128"/>
            </a:endParaRPr>
          </a:p>
        </p:txBody>
      </p:sp>
      <p:sp>
        <p:nvSpPr>
          <p:cNvPr id="20" name="AutoShape 4">
            <a:extLst>
              <a:ext uri="{FF2B5EF4-FFF2-40B4-BE49-F238E27FC236}">
                <a16:creationId xmlns:a16="http://schemas.microsoft.com/office/drawing/2014/main" id="{74B9928B-5C3F-40B9-9270-A53946D5CAD9}"/>
              </a:ext>
            </a:extLst>
          </p:cNvPr>
          <p:cNvSpPr>
            <a:spLocks noChangeArrowheads="1"/>
          </p:cNvSpPr>
          <p:nvPr/>
        </p:nvSpPr>
        <p:spPr bwMode="auto">
          <a:xfrm>
            <a:off x="497633" y="3606594"/>
            <a:ext cx="3240000" cy="1440000"/>
          </a:xfrm>
          <a:prstGeom prst="wedgeRoundRectCallout">
            <a:avLst>
              <a:gd name="adj1" fmla="val 62061"/>
              <a:gd name="adj2" fmla="val -4989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（ア）年税額</a:t>
            </a:r>
            <a:r>
              <a:rPr lang="ja-JP" altLang="en-US" sz="1100" dirty="0">
                <a:solidFill>
                  <a:srgbClr val="000000"/>
                </a:solidFill>
                <a:latin typeface="BIZ UDゴシック" panose="020B0400000000000000" pitchFamily="49" charset="-128"/>
                <a:ea typeface="BIZ UDゴシック" panose="020B0400000000000000" pitchFamily="49" charset="-128"/>
              </a:rPr>
              <a:t>、</a:t>
            </a:r>
            <a:r>
              <a:rPr lang="ja-JP" altLang="en-US" sz="1100" b="1" dirty="0">
                <a:solidFill>
                  <a:srgbClr val="000000"/>
                </a:solidFill>
                <a:latin typeface="BIZ UDゴシック" panose="020B0400000000000000" pitchFamily="49" charset="-128"/>
                <a:ea typeface="BIZ UDゴシック" panose="020B0400000000000000" pitchFamily="49" charset="-128"/>
              </a:rPr>
              <a:t>（イ）徴収済額</a:t>
            </a:r>
            <a:r>
              <a:rPr lang="ja-JP" altLang="en-US" sz="1100" dirty="0">
                <a:solidFill>
                  <a:srgbClr val="000000"/>
                </a:solidFill>
                <a:latin typeface="BIZ UDゴシック" panose="020B0400000000000000" pitchFamily="49" charset="-128"/>
                <a:ea typeface="BIZ UDゴシック" panose="020B0400000000000000" pitchFamily="49" charset="-128"/>
              </a:rPr>
              <a:t>、</a:t>
            </a:r>
            <a:r>
              <a:rPr lang="ja-JP" altLang="en-US" sz="1100" b="1" dirty="0">
                <a:solidFill>
                  <a:srgbClr val="000000"/>
                </a:solidFill>
                <a:latin typeface="BIZ UDゴシック" panose="020B0400000000000000" pitchFamily="49" charset="-128"/>
                <a:ea typeface="BIZ UDゴシック" panose="020B0400000000000000" pitchFamily="49" charset="-128"/>
              </a:rPr>
              <a:t>（ウ）未徴収税額</a:t>
            </a:r>
            <a:r>
              <a:rPr lang="ja-JP" altLang="en-US" sz="1100" dirty="0">
                <a:solidFill>
                  <a:srgbClr val="000000"/>
                </a:solidFill>
                <a:latin typeface="BIZ UDゴシック" panose="020B0400000000000000" pitchFamily="49" charset="-128"/>
                <a:ea typeface="BIZ UDゴシック" panose="020B0400000000000000" pitchFamily="49" charset="-128"/>
              </a:rPr>
              <a:t>を正確に記入してください。</a:t>
            </a:r>
          </a:p>
          <a:p>
            <a:pPr lvl="0" defTabSz="914400" eaLnBrk="0" fontAlgn="base" hangingPunct="0">
              <a:spcBef>
                <a:spcPct val="0"/>
              </a:spcBef>
              <a:spcAft>
                <a:spcPct val="0"/>
              </a:spcAft>
            </a:pP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marL="176213" lvl="0" indent="-176213" defTabSz="914400" eaLnBrk="0" fontAlgn="base" hangingPunct="0">
              <a:spcBef>
                <a:spcPct val="0"/>
              </a:spcBef>
              <a:spcAft>
                <a:spcPct val="0"/>
              </a:spcAft>
            </a:pPr>
            <a:r>
              <a:rPr lang="en-US" altLang="ja-JP" sz="1100" dirty="0">
                <a:solidFill>
                  <a:srgbClr val="000000"/>
                </a:solidFill>
                <a:latin typeface="BIZ UDゴシック" panose="020B0400000000000000" pitchFamily="49" charset="-128"/>
                <a:ea typeface="BIZ UDゴシック" panose="020B0400000000000000" pitchFamily="49" charset="-128"/>
              </a:rPr>
              <a:t>※</a:t>
            </a:r>
            <a:r>
              <a:rPr lang="ja-JP" altLang="en-US" sz="1100" dirty="0">
                <a:solidFill>
                  <a:srgbClr val="000000"/>
                </a:solidFill>
                <a:latin typeface="BIZ UDゴシック" panose="020B0400000000000000" pitchFamily="49" charset="-128"/>
                <a:ea typeface="BIZ UDゴシック" panose="020B0400000000000000" pitchFamily="49" charset="-128"/>
              </a:rPr>
              <a:t>税額が分からない場合は、６月から何月まで徴収済で何月から未徴収なのか、必ず記入してください。</a:t>
            </a:r>
          </a:p>
        </p:txBody>
      </p:sp>
      <p:sp>
        <p:nvSpPr>
          <p:cNvPr id="13" name="AutoShape 2">
            <a:extLst>
              <a:ext uri="{FF2B5EF4-FFF2-40B4-BE49-F238E27FC236}">
                <a16:creationId xmlns:a16="http://schemas.microsoft.com/office/drawing/2014/main" id="{91CC9487-C31A-4BF5-A8D4-3C410899F97C}"/>
              </a:ext>
            </a:extLst>
          </p:cNvPr>
          <p:cNvSpPr>
            <a:spLocks noChangeArrowheads="1"/>
          </p:cNvSpPr>
          <p:nvPr/>
        </p:nvSpPr>
        <p:spPr bwMode="auto">
          <a:xfrm>
            <a:off x="0" y="0"/>
            <a:ext cx="9905999" cy="451543"/>
          </a:xfrm>
          <a:prstGeom prst="roundRect">
            <a:avLst>
              <a:gd name="adj" fmla="val 0"/>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ja-JP" altLang="en-US" sz="2000" b="1" dirty="0">
                <a:solidFill>
                  <a:srgbClr val="000000"/>
                </a:solidFill>
                <a:latin typeface="BIZ UDゴシック" panose="020B0400000000000000" pitchFamily="49" charset="-128"/>
                <a:ea typeface="BIZ UDゴシック" panose="020B0400000000000000" pitchFamily="49" charset="-128"/>
              </a:rPr>
              <a:t>５</a:t>
            </a: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lang="ja-JP" altLang="en-US" sz="2000" b="1" dirty="0">
                <a:solidFill>
                  <a:srgbClr val="000000"/>
                </a:solidFill>
                <a:latin typeface="BIZ UDゴシック" panose="020B0400000000000000" pitchFamily="49" charset="-128"/>
                <a:ea typeface="BIZ UDゴシック" panose="020B0400000000000000" pitchFamily="49" charset="-128"/>
              </a:rPr>
              <a:t>各種異動届出書の記入について</a:t>
            </a:r>
            <a:endParaRPr kumimoji="0" lang="ja-JP" altLang="ja-JP" sz="16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cxnSp>
        <p:nvCxnSpPr>
          <p:cNvPr id="18" name="AutoShape 11">
            <a:extLst>
              <a:ext uri="{FF2B5EF4-FFF2-40B4-BE49-F238E27FC236}">
                <a16:creationId xmlns:a16="http://schemas.microsoft.com/office/drawing/2014/main" id="{C7044B7B-4561-48A6-B56C-7B69CBE79ACB}"/>
              </a:ext>
            </a:extLst>
          </p:cNvPr>
          <p:cNvCxnSpPr>
            <a:cxnSpLocks noChangeShapeType="1"/>
          </p:cNvCxnSpPr>
          <p:nvPr/>
        </p:nvCxnSpPr>
        <p:spPr bwMode="auto">
          <a:xfrm flipH="1" flipV="1">
            <a:off x="7511427" y="3374614"/>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1" name="AutoShape 4">
            <a:extLst>
              <a:ext uri="{FF2B5EF4-FFF2-40B4-BE49-F238E27FC236}">
                <a16:creationId xmlns:a16="http://schemas.microsoft.com/office/drawing/2014/main" id="{21EB2088-CB38-45E6-9ECF-456ACE4A310C}"/>
              </a:ext>
            </a:extLst>
          </p:cNvPr>
          <p:cNvSpPr>
            <a:spLocks noChangeArrowheads="1"/>
          </p:cNvSpPr>
          <p:nvPr/>
        </p:nvSpPr>
        <p:spPr bwMode="auto">
          <a:xfrm>
            <a:off x="497633" y="1677942"/>
            <a:ext cx="2520000" cy="720000"/>
          </a:xfrm>
          <a:prstGeom prst="wedgeRoundRectCallout">
            <a:avLst>
              <a:gd name="adj1" fmla="val 33077"/>
              <a:gd name="adj2" fmla="val 89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個人番号・法人</a:t>
            </a:r>
            <a:r>
              <a:rPr kumimoji="0" lang="ja-JP" altLang="ja-JP"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22" name="AutoShape 4">
            <a:extLst>
              <a:ext uri="{FF2B5EF4-FFF2-40B4-BE49-F238E27FC236}">
                <a16:creationId xmlns:a16="http://schemas.microsoft.com/office/drawing/2014/main" id="{32DC711D-6476-4C4E-B1CE-0966284D8F07}"/>
              </a:ext>
            </a:extLst>
          </p:cNvPr>
          <p:cNvSpPr>
            <a:spLocks noChangeArrowheads="1"/>
          </p:cNvSpPr>
          <p:nvPr/>
        </p:nvSpPr>
        <p:spPr bwMode="auto">
          <a:xfrm>
            <a:off x="7117091" y="664824"/>
            <a:ext cx="2520000" cy="720000"/>
          </a:xfrm>
          <a:prstGeom prst="wedgeRoundRectCallout">
            <a:avLst>
              <a:gd name="adj1" fmla="val -43526"/>
              <a:gd name="adj2" fmla="val 83306"/>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特別徴収義務者指定番号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A55EB721-CD3D-4E6B-9F36-71C68828063B}"/>
              </a:ext>
            </a:extLst>
          </p:cNvPr>
          <p:cNvSpPr>
            <a:spLocks noGrp="1"/>
          </p:cNvSpPr>
          <p:nvPr>
            <p:ph type="sldNum" sz="quarter" idx="12"/>
          </p:nvPr>
        </p:nvSpPr>
        <p:spPr/>
        <p:txBody>
          <a:bodyPr/>
          <a:lstStyle/>
          <a:p>
            <a:r>
              <a:rPr kumimoji="1" lang="en-US" altLang="ja-JP" dirty="0">
                <a:solidFill>
                  <a:schemeClr val="tx1"/>
                </a:solidFill>
              </a:rPr>
              <a:t>8</a:t>
            </a:r>
            <a:endParaRPr kumimoji="1" lang="ja-JP" altLang="en-US" dirty="0">
              <a:solidFill>
                <a:schemeClr val="tx1"/>
              </a:solidFill>
            </a:endParaRPr>
          </a:p>
        </p:txBody>
      </p:sp>
    </p:spTree>
    <p:extLst>
      <p:ext uri="{BB962C8B-B14F-4D97-AF65-F5344CB8AC3E}">
        <p14:creationId xmlns:p14="http://schemas.microsoft.com/office/powerpoint/2010/main" val="231843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37FF669-92DA-4775-7D52-387860988038}"/>
              </a:ext>
            </a:extLst>
          </p:cNvPr>
          <p:cNvPicPr>
            <a:picLocks noChangeAspect="1"/>
          </p:cNvPicPr>
          <p:nvPr/>
        </p:nvPicPr>
        <p:blipFill>
          <a:blip r:embed="rId3">
            <a:extLst>
              <a:ext uri="{28A0092B-C50C-407E-A947-70E740481C1C}">
                <a14:useLocalDpi xmlns:a14="http://schemas.microsoft.com/office/drawing/2010/main" val="0"/>
              </a:ext>
            </a:extLst>
          </a:blip>
          <a:srcRect r="2770"/>
          <a:stretch>
            <a:fillRect/>
          </a:stretch>
        </p:blipFill>
        <p:spPr>
          <a:xfrm rot="5400000">
            <a:off x="1801075" y="-429835"/>
            <a:ext cx="5935669" cy="8640000"/>
          </a:xfrm>
          <a:prstGeom prst="rect">
            <a:avLst/>
          </a:prstGeom>
        </p:spPr>
      </p:pic>
      <p:sp>
        <p:nvSpPr>
          <p:cNvPr id="2" name="Text Box 3">
            <a:extLst>
              <a:ext uri="{FF2B5EF4-FFF2-40B4-BE49-F238E27FC236}">
                <a16:creationId xmlns:a16="http://schemas.microsoft.com/office/drawing/2014/main" id="{0936888A-BBF5-4F8D-BFCC-771A90376FD6}"/>
              </a:ext>
            </a:extLst>
          </p:cNvPr>
          <p:cNvSpPr txBox="1">
            <a:spLocks noChangeArrowheads="1"/>
          </p:cNvSpPr>
          <p:nvPr/>
        </p:nvSpPr>
        <p:spPr bwMode="auto">
          <a:xfrm>
            <a:off x="301625" y="206075"/>
            <a:ext cx="4860000" cy="648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6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記入例②【退職による</a:t>
            </a:r>
            <a:r>
              <a:rPr kumimoji="0" lang="ja-JP" altLang="ja-JP" sz="1600" i="0"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一括徴収</a:t>
            </a:r>
            <a:r>
              <a:rPr kumimoji="0" lang="ja-JP" altLang="ja-JP" sz="16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p>
        </p:txBody>
      </p:sp>
      <p:sp>
        <p:nvSpPr>
          <p:cNvPr id="3" name="AutoShape 4">
            <a:extLst>
              <a:ext uri="{FF2B5EF4-FFF2-40B4-BE49-F238E27FC236}">
                <a16:creationId xmlns:a16="http://schemas.microsoft.com/office/drawing/2014/main" id="{C1437BCE-0203-45BF-8E35-0A4388BC28C3}"/>
              </a:ext>
            </a:extLst>
          </p:cNvPr>
          <p:cNvSpPr>
            <a:spLocks noChangeArrowheads="1"/>
          </p:cNvSpPr>
          <p:nvPr/>
        </p:nvSpPr>
        <p:spPr bwMode="auto">
          <a:xfrm>
            <a:off x="5315126" y="214624"/>
            <a:ext cx="4404904" cy="899996"/>
          </a:xfrm>
          <a:prstGeom prst="roundRect">
            <a:avLst>
              <a:gd name="adj" fmla="val 23043"/>
            </a:avLst>
          </a:prstGeom>
          <a:solidFill>
            <a:schemeClr val="bg1"/>
          </a:solidFill>
          <a:ln w="12700" algn="in">
            <a:solidFill>
              <a:srgbClr val="000000"/>
            </a:solidFill>
            <a:prstDash val="sysDot"/>
            <a:round/>
            <a:headEnd/>
            <a:tailEnd/>
          </a:ln>
          <a:effec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市民税・県民税・森林環境税の特別徴収義務者（事業所）は、地方税法第</a:t>
            </a:r>
            <a:r>
              <a:rPr kumimoji="0" lang="en-US"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321</a:t>
            </a:r>
            <a:r>
              <a:rPr kumimoji="0" lang="ja-JP"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条の５第２項の規定に基づき、</a:t>
            </a:r>
            <a:r>
              <a:rPr kumimoji="0" lang="ja-JP" altLang="ja-JP" sz="9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１月１日から４月</a:t>
            </a:r>
            <a:r>
              <a:rPr kumimoji="0" lang="en-US" altLang="ja-JP" sz="9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30</a:t>
            </a:r>
            <a:r>
              <a:rPr kumimoji="0" lang="ja-JP" altLang="ja-JP" sz="9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日まで</a:t>
            </a:r>
            <a:r>
              <a:rPr kumimoji="0" lang="ja-JP"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の間に、退職等</a:t>
            </a:r>
            <a:r>
              <a:rPr kumimoji="0" lang="en-US"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死亡は除く</a:t>
            </a:r>
            <a:r>
              <a:rPr kumimoji="0" lang="en-US"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の理由で特別徴収から普通徴収へ切り替えとなる場合は、残額を</a:t>
            </a:r>
            <a:r>
              <a:rPr kumimoji="0" lang="ja-JP" altLang="ja-JP" sz="9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一括徴収する義務</a:t>
            </a:r>
            <a:r>
              <a:rPr kumimoji="0" lang="ja-JP" altLang="ja-JP" sz="9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があります。</a:t>
            </a:r>
            <a:endParaRPr kumimoji="0" lang="ja-JP" altLang="ja-JP" sz="11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14" name="AutoShape 4">
            <a:extLst>
              <a:ext uri="{FF2B5EF4-FFF2-40B4-BE49-F238E27FC236}">
                <a16:creationId xmlns:a16="http://schemas.microsoft.com/office/drawing/2014/main" id="{E4C9C446-59A6-4C57-99CE-B9C17757E21A}"/>
              </a:ext>
            </a:extLst>
          </p:cNvPr>
          <p:cNvSpPr>
            <a:spLocks noChangeArrowheads="1"/>
          </p:cNvSpPr>
          <p:nvPr/>
        </p:nvSpPr>
        <p:spPr bwMode="auto">
          <a:xfrm>
            <a:off x="494114" y="1572731"/>
            <a:ext cx="2520000" cy="720000"/>
          </a:xfrm>
          <a:prstGeom prst="wedgeRoundRectCallout">
            <a:avLst>
              <a:gd name="adj1" fmla="val 33077"/>
              <a:gd name="adj2" fmla="val 89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個人番号・法人</a:t>
            </a:r>
            <a:r>
              <a:rPr kumimoji="0" lang="ja-JP" altLang="ja-JP"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5" name="AutoShape 4">
            <a:extLst>
              <a:ext uri="{FF2B5EF4-FFF2-40B4-BE49-F238E27FC236}">
                <a16:creationId xmlns:a16="http://schemas.microsoft.com/office/drawing/2014/main" id="{5E903052-E3BD-4B04-901B-F09834081F60}"/>
              </a:ext>
            </a:extLst>
          </p:cNvPr>
          <p:cNvSpPr>
            <a:spLocks noChangeArrowheads="1"/>
          </p:cNvSpPr>
          <p:nvPr/>
        </p:nvSpPr>
        <p:spPr bwMode="auto">
          <a:xfrm>
            <a:off x="6812789" y="1981232"/>
            <a:ext cx="2520000" cy="720000"/>
          </a:xfrm>
          <a:prstGeom prst="wedgeRoundRectCallout">
            <a:avLst>
              <a:gd name="adj1" fmla="val -45575"/>
              <a:gd name="adj2" fmla="val -1013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特別徴収義務者指定番号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6" name="AutoShape 4">
            <a:extLst>
              <a:ext uri="{FF2B5EF4-FFF2-40B4-BE49-F238E27FC236}">
                <a16:creationId xmlns:a16="http://schemas.microsoft.com/office/drawing/2014/main" id="{F5A08CF8-3914-4BAD-B827-9B228746474B}"/>
              </a:ext>
            </a:extLst>
          </p:cNvPr>
          <p:cNvSpPr>
            <a:spLocks noChangeArrowheads="1"/>
          </p:cNvSpPr>
          <p:nvPr/>
        </p:nvSpPr>
        <p:spPr bwMode="auto">
          <a:xfrm>
            <a:off x="448909" y="3851254"/>
            <a:ext cx="3240000" cy="1440000"/>
          </a:xfrm>
          <a:prstGeom prst="wedgeRoundRectCallout">
            <a:avLst>
              <a:gd name="adj1" fmla="val 62061"/>
              <a:gd name="adj2" fmla="val -4989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（ア）年税額</a:t>
            </a:r>
            <a:r>
              <a:rPr lang="ja-JP" altLang="en-US" sz="1100" dirty="0">
                <a:solidFill>
                  <a:srgbClr val="000000"/>
                </a:solidFill>
                <a:latin typeface="BIZ UDゴシック" panose="020B0400000000000000" pitchFamily="49" charset="-128"/>
                <a:ea typeface="BIZ UDゴシック" panose="020B0400000000000000" pitchFamily="49" charset="-128"/>
              </a:rPr>
              <a:t>、</a:t>
            </a:r>
            <a:r>
              <a:rPr lang="ja-JP" altLang="en-US" sz="1100" b="1" dirty="0">
                <a:solidFill>
                  <a:srgbClr val="000000"/>
                </a:solidFill>
                <a:latin typeface="BIZ UDゴシック" panose="020B0400000000000000" pitchFamily="49" charset="-128"/>
                <a:ea typeface="BIZ UDゴシック" panose="020B0400000000000000" pitchFamily="49" charset="-128"/>
              </a:rPr>
              <a:t>（イ）徴収済額</a:t>
            </a:r>
            <a:r>
              <a:rPr lang="ja-JP" altLang="en-US" sz="1100" dirty="0">
                <a:solidFill>
                  <a:srgbClr val="000000"/>
                </a:solidFill>
                <a:latin typeface="BIZ UDゴシック" panose="020B0400000000000000" pitchFamily="49" charset="-128"/>
                <a:ea typeface="BIZ UDゴシック" panose="020B0400000000000000" pitchFamily="49" charset="-128"/>
              </a:rPr>
              <a:t>、</a:t>
            </a:r>
            <a:r>
              <a:rPr lang="ja-JP" altLang="en-US" sz="1100" b="1" dirty="0">
                <a:solidFill>
                  <a:srgbClr val="000000"/>
                </a:solidFill>
                <a:latin typeface="BIZ UDゴシック" panose="020B0400000000000000" pitchFamily="49" charset="-128"/>
                <a:ea typeface="BIZ UDゴシック" panose="020B0400000000000000" pitchFamily="49" charset="-128"/>
              </a:rPr>
              <a:t>（ウ）未徴収税額</a:t>
            </a:r>
            <a:r>
              <a:rPr lang="ja-JP" altLang="en-US" sz="1100" dirty="0">
                <a:solidFill>
                  <a:srgbClr val="000000"/>
                </a:solidFill>
                <a:latin typeface="BIZ UDゴシック" panose="020B0400000000000000" pitchFamily="49" charset="-128"/>
                <a:ea typeface="BIZ UDゴシック" panose="020B0400000000000000" pitchFamily="49" charset="-128"/>
              </a:rPr>
              <a:t>を正確に記入してください。</a:t>
            </a:r>
          </a:p>
          <a:p>
            <a:pPr lvl="0" defTabSz="914400" eaLnBrk="0" fontAlgn="base" hangingPunct="0">
              <a:spcBef>
                <a:spcPct val="0"/>
              </a:spcBef>
              <a:spcAft>
                <a:spcPct val="0"/>
              </a:spcAft>
            </a:pP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marL="176213" lvl="0" indent="-176213" defTabSz="914400" eaLnBrk="0" fontAlgn="base" hangingPunct="0">
              <a:spcBef>
                <a:spcPct val="0"/>
              </a:spcBef>
              <a:spcAft>
                <a:spcPct val="0"/>
              </a:spcAft>
            </a:pPr>
            <a:r>
              <a:rPr lang="en-US" altLang="ja-JP" sz="1100" dirty="0">
                <a:solidFill>
                  <a:srgbClr val="000000"/>
                </a:solidFill>
                <a:latin typeface="BIZ UDゴシック" panose="020B0400000000000000" pitchFamily="49" charset="-128"/>
                <a:ea typeface="BIZ UDゴシック" panose="020B0400000000000000" pitchFamily="49" charset="-128"/>
              </a:rPr>
              <a:t>※</a:t>
            </a:r>
            <a:r>
              <a:rPr lang="ja-JP" altLang="en-US" sz="1100" dirty="0">
                <a:solidFill>
                  <a:srgbClr val="000000"/>
                </a:solidFill>
                <a:latin typeface="BIZ UDゴシック" panose="020B0400000000000000" pitchFamily="49" charset="-128"/>
                <a:ea typeface="BIZ UDゴシック" panose="020B0400000000000000" pitchFamily="49" charset="-128"/>
              </a:rPr>
              <a:t>税額が分からない場合は、６月から何月まで徴収済で何月から未徴収なのか、必ず記入してください。</a:t>
            </a:r>
          </a:p>
        </p:txBody>
      </p:sp>
      <p:sp>
        <p:nvSpPr>
          <p:cNvPr id="17" name="AutoShape 4">
            <a:extLst>
              <a:ext uri="{FF2B5EF4-FFF2-40B4-BE49-F238E27FC236}">
                <a16:creationId xmlns:a16="http://schemas.microsoft.com/office/drawing/2014/main" id="{E1610D1E-D00D-421E-A37A-596D074BE143}"/>
              </a:ext>
            </a:extLst>
          </p:cNvPr>
          <p:cNvSpPr>
            <a:spLocks noChangeArrowheads="1"/>
          </p:cNvSpPr>
          <p:nvPr/>
        </p:nvSpPr>
        <p:spPr bwMode="auto">
          <a:xfrm>
            <a:off x="448909" y="5858081"/>
            <a:ext cx="1800000" cy="540000"/>
          </a:xfrm>
          <a:prstGeom prst="wedgeRoundRectCallout">
            <a:avLst>
              <a:gd name="adj1" fmla="val 49717"/>
              <a:gd name="adj2" fmla="val -74909"/>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ja-JP" sz="1100" b="1" dirty="0">
                <a:solidFill>
                  <a:srgbClr val="000000"/>
                </a:solidFill>
                <a:latin typeface="BIZ UDゴシック" panose="020B0400000000000000" pitchFamily="49" charset="-128"/>
                <a:ea typeface="BIZ UDゴシック" panose="020B0400000000000000" pitchFamily="49" charset="-128"/>
              </a:rPr>
              <a:t>該当する番号</a:t>
            </a:r>
            <a:r>
              <a:rPr lang="ja-JP" altLang="ja-JP" sz="1100" dirty="0">
                <a:solidFill>
                  <a:srgbClr val="000000"/>
                </a:solidFill>
                <a:latin typeface="BIZ UDゴシック" panose="020B0400000000000000" pitchFamily="49" charset="-128"/>
                <a:ea typeface="BIZ UDゴシック" panose="020B0400000000000000" pitchFamily="49" charset="-128"/>
              </a:rPr>
              <a:t>を</a:t>
            </a:r>
            <a:r>
              <a:rPr lang="ja-JP" altLang="en-US" sz="1100" dirty="0">
                <a:solidFill>
                  <a:srgbClr val="000000"/>
                </a:solidFill>
                <a:latin typeface="BIZ UDゴシック" panose="020B0400000000000000" pitchFamily="49" charset="-128"/>
                <a:ea typeface="BIZ UDゴシック" panose="020B0400000000000000" pitchFamily="49" charset="-128"/>
              </a:rPr>
              <a:t>忘れずに</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lvl="0" defTabSz="914400" eaLnBrk="0" fontAlgn="base" hangingPunct="0">
              <a:spcBef>
                <a:spcPct val="0"/>
              </a:spcBef>
              <a:spcAft>
                <a:spcPct val="0"/>
              </a:spcAft>
            </a:pPr>
            <a:r>
              <a:rPr lang="ja-JP" altLang="en-US" sz="1100" dirty="0">
                <a:solidFill>
                  <a:srgbClr val="000000"/>
                </a:solidFill>
                <a:latin typeface="BIZ UDゴシック" panose="020B0400000000000000" pitchFamily="49" charset="-128"/>
                <a:ea typeface="BIZ UDゴシック" panose="020B0400000000000000" pitchFamily="49" charset="-128"/>
              </a:rPr>
              <a:t>記入</a:t>
            </a:r>
            <a:r>
              <a:rPr lang="ja-JP" altLang="ja-JP" sz="1100" dirty="0">
                <a:solidFill>
                  <a:srgbClr val="000000"/>
                </a:solidFill>
                <a:latin typeface="BIZ UDゴシック" panose="020B0400000000000000" pitchFamily="49" charset="-128"/>
                <a:ea typeface="BIZ UDゴシック" panose="020B0400000000000000" pitchFamily="49" charset="-128"/>
              </a:rPr>
              <a:t>してください。</a:t>
            </a:r>
            <a:endParaRPr lang="ja-JP" altLang="ja-JP" dirty="0">
              <a:latin typeface="BIZ UDゴシック" panose="020B0400000000000000" pitchFamily="49" charset="-128"/>
              <a:ea typeface="BIZ UDゴシック" panose="020B0400000000000000" pitchFamily="49" charset="-128"/>
            </a:endParaRPr>
          </a:p>
        </p:txBody>
      </p:sp>
      <p:sp>
        <p:nvSpPr>
          <p:cNvPr id="18" name="AutoShape 10">
            <a:extLst>
              <a:ext uri="{FF2B5EF4-FFF2-40B4-BE49-F238E27FC236}">
                <a16:creationId xmlns:a16="http://schemas.microsoft.com/office/drawing/2014/main" id="{86ECABCF-0F31-4083-A597-9DB9BA893D9C}"/>
              </a:ext>
            </a:extLst>
          </p:cNvPr>
          <p:cNvSpPr>
            <a:spLocks noChangeArrowheads="1"/>
          </p:cNvSpPr>
          <p:nvPr/>
        </p:nvSpPr>
        <p:spPr bwMode="auto">
          <a:xfrm>
            <a:off x="6013120" y="3544474"/>
            <a:ext cx="3240000" cy="468000"/>
          </a:xfrm>
          <a:prstGeom prst="roundRect">
            <a:avLst>
              <a:gd name="adj" fmla="val 50000"/>
            </a:avLst>
          </a:prstGeom>
          <a:solidFill>
            <a:schemeClr val="bg1">
              <a:lumMod val="95000"/>
            </a:schemeClr>
          </a:solidFill>
          <a:ln w="19050"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異動の事由は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【１】</a:t>
            </a: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、徴収方法は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en-US"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２</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endParaRPr kumimoji="0" lang="ja-JP" altLang="ja-JP" sz="18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cxnSp>
        <p:nvCxnSpPr>
          <p:cNvPr id="19" name="AutoShape 11">
            <a:extLst>
              <a:ext uri="{FF2B5EF4-FFF2-40B4-BE49-F238E27FC236}">
                <a16:creationId xmlns:a16="http://schemas.microsoft.com/office/drawing/2014/main" id="{6C02524B-B396-4E8D-A64C-458983E524FB}"/>
              </a:ext>
            </a:extLst>
          </p:cNvPr>
          <p:cNvCxnSpPr>
            <a:cxnSpLocks noChangeShapeType="1"/>
          </p:cNvCxnSpPr>
          <p:nvPr/>
        </p:nvCxnSpPr>
        <p:spPr bwMode="auto">
          <a:xfrm flipH="1" flipV="1">
            <a:off x="6024908" y="3263545"/>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 name="AutoShape 11">
            <a:extLst>
              <a:ext uri="{FF2B5EF4-FFF2-40B4-BE49-F238E27FC236}">
                <a16:creationId xmlns:a16="http://schemas.microsoft.com/office/drawing/2014/main" id="{33A2A2CA-F6AE-48F6-9CDA-9D3E4ECE0C56}"/>
              </a:ext>
            </a:extLst>
          </p:cNvPr>
          <p:cNvCxnSpPr>
            <a:cxnSpLocks noChangeShapeType="1"/>
          </p:cNvCxnSpPr>
          <p:nvPr/>
        </p:nvCxnSpPr>
        <p:spPr bwMode="auto">
          <a:xfrm flipH="1" flipV="1">
            <a:off x="7257332" y="3273715"/>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1" name="AutoShape 4">
            <a:extLst>
              <a:ext uri="{FF2B5EF4-FFF2-40B4-BE49-F238E27FC236}">
                <a16:creationId xmlns:a16="http://schemas.microsoft.com/office/drawing/2014/main" id="{37BB8D98-50FC-4462-A5FA-1FEEC03BDA1A}"/>
              </a:ext>
            </a:extLst>
          </p:cNvPr>
          <p:cNvSpPr>
            <a:spLocks noChangeArrowheads="1"/>
          </p:cNvSpPr>
          <p:nvPr/>
        </p:nvSpPr>
        <p:spPr bwMode="auto">
          <a:xfrm>
            <a:off x="7257332" y="4511763"/>
            <a:ext cx="1980000" cy="900000"/>
          </a:xfrm>
          <a:prstGeom prst="wedgeRoundRectCallout">
            <a:avLst>
              <a:gd name="adj1" fmla="val -79172"/>
              <a:gd name="adj2" fmla="val 56795"/>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徴収予定月日、徴収予定額、納入</a:t>
            </a:r>
            <a:r>
              <a:rPr lang="ja-JP" altLang="ja-JP" sz="1100" b="1" dirty="0">
                <a:solidFill>
                  <a:srgbClr val="000000"/>
                </a:solidFill>
                <a:latin typeface="BIZ UDゴシック" panose="020B0400000000000000" pitchFamily="49" charset="-128"/>
                <a:ea typeface="BIZ UDゴシック" panose="020B0400000000000000" pitchFamily="49" charset="-128"/>
              </a:rPr>
              <a:t>する</a:t>
            </a:r>
            <a:r>
              <a:rPr lang="ja-JP" altLang="en-US" sz="1100" b="1" dirty="0">
                <a:solidFill>
                  <a:srgbClr val="000000"/>
                </a:solidFill>
                <a:latin typeface="BIZ UDゴシック" panose="020B0400000000000000" pitchFamily="49" charset="-128"/>
                <a:ea typeface="BIZ UDゴシック" panose="020B0400000000000000" pitchFamily="49" charset="-128"/>
              </a:rPr>
              <a:t>月</a:t>
            </a:r>
            <a:r>
              <a:rPr lang="ja-JP" altLang="ja-JP" sz="1100" dirty="0">
                <a:solidFill>
                  <a:srgbClr val="000000"/>
                </a:solidFill>
                <a:latin typeface="BIZ UDゴシック" panose="020B0400000000000000" pitchFamily="49" charset="-128"/>
                <a:ea typeface="BIZ UDゴシック" panose="020B0400000000000000" pitchFamily="49" charset="-128"/>
              </a:rPr>
              <a:t>を</a:t>
            </a:r>
            <a:r>
              <a:rPr lang="ja-JP" altLang="en-US" sz="1100" dirty="0">
                <a:solidFill>
                  <a:srgbClr val="000000"/>
                </a:solidFill>
                <a:latin typeface="BIZ UDゴシック" panose="020B0400000000000000" pitchFamily="49" charset="-128"/>
                <a:ea typeface="BIZ UDゴシック" panose="020B0400000000000000" pitchFamily="49" charset="-128"/>
              </a:rPr>
              <a:t>忘れずに</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lvl="0" defTabSz="914400" eaLnBrk="0" fontAlgn="base" hangingPunct="0">
              <a:spcBef>
                <a:spcPct val="0"/>
              </a:spcBef>
              <a:spcAft>
                <a:spcPct val="0"/>
              </a:spcAft>
            </a:pPr>
            <a:r>
              <a:rPr lang="ja-JP" altLang="en-US" sz="1100" dirty="0">
                <a:solidFill>
                  <a:srgbClr val="000000"/>
                </a:solidFill>
                <a:latin typeface="BIZ UDゴシック" panose="020B0400000000000000" pitchFamily="49" charset="-128"/>
                <a:ea typeface="BIZ UDゴシック" panose="020B0400000000000000" pitchFamily="49" charset="-128"/>
              </a:rPr>
              <a:t>記入</a:t>
            </a:r>
            <a:r>
              <a:rPr lang="ja-JP" altLang="ja-JP" sz="1100" dirty="0">
                <a:solidFill>
                  <a:srgbClr val="000000"/>
                </a:solidFill>
                <a:latin typeface="BIZ UDゴシック" panose="020B0400000000000000" pitchFamily="49" charset="-128"/>
                <a:ea typeface="BIZ UDゴシック" panose="020B0400000000000000" pitchFamily="49" charset="-128"/>
              </a:rPr>
              <a:t>してください。</a:t>
            </a:r>
            <a:endParaRPr lang="ja-JP" altLang="ja-JP" dirty="0">
              <a:latin typeface="BIZ UDゴシック" panose="020B0400000000000000" pitchFamily="49" charset="-128"/>
              <a:ea typeface="BIZ UDゴシック" panose="020B0400000000000000" pitchFamily="49" charset="-128"/>
            </a:endParaRPr>
          </a:p>
        </p:txBody>
      </p:sp>
      <p:sp>
        <p:nvSpPr>
          <p:cNvPr id="10" name="スライド番号プレースホルダー 9">
            <a:extLst>
              <a:ext uri="{FF2B5EF4-FFF2-40B4-BE49-F238E27FC236}">
                <a16:creationId xmlns:a16="http://schemas.microsoft.com/office/drawing/2014/main" id="{A4E29F3F-1702-4C87-9843-65F69CB12FAB}"/>
              </a:ext>
            </a:extLst>
          </p:cNvPr>
          <p:cNvSpPr>
            <a:spLocks noGrp="1"/>
          </p:cNvSpPr>
          <p:nvPr>
            <p:ph type="sldNum" sz="quarter" idx="12"/>
          </p:nvPr>
        </p:nvSpPr>
        <p:spPr/>
        <p:txBody>
          <a:bodyPr/>
          <a:lstStyle/>
          <a:p>
            <a:r>
              <a:rPr kumimoji="1" lang="en-US" altLang="ja-JP" dirty="0">
                <a:solidFill>
                  <a:schemeClr val="tx1"/>
                </a:solidFill>
              </a:rPr>
              <a:t>9</a:t>
            </a:r>
            <a:endParaRPr kumimoji="1" lang="ja-JP" altLang="en-US" dirty="0">
              <a:solidFill>
                <a:schemeClr val="tx1"/>
              </a:solidFill>
            </a:endParaRPr>
          </a:p>
        </p:txBody>
      </p:sp>
    </p:spTree>
    <p:extLst>
      <p:ext uri="{BB962C8B-B14F-4D97-AF65-F5344CB8AC3E}">
        <p14:creationId xmlns:p14="http://schemas.microsoft.com/office/powerpoint/2010/main" val="358249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180947E-F992-2BAC-7F33-92ED7A5C1F2F}"/>
              </a:ext>
            </a:extLst>
          </p:cNvPr>
          <p:cNvPicPr>
            <a:picLocks noChangeAspect="1"/>
          </p:cNvPicPr>
          <p:nvPr/>
        </p:nvPicPr>
        <p:blipFill>
          <a:blip r:embed="rId3">
            <a:extLst>
              <a:ext uri="{28A0092B-C50C-407E-A947-70E740481C1C}">
                <a14:useLocalDpi xmlns:a14="http://schemas.microsoft.com/office/drawing/2010/main" val="0"/>
              </a:ext>
            </a:extLst>
          </a:blip>
          <a:srcRect r="3005"/>
          <a:stretch>
            <a:fillRect/>
          </a:stretch>
        </p:blipFill>
        <p:spPr>
          <a:xfrm rot="5400000">
            <a:off x="1957114" y="-518077"/>
            <a:ext cx="5977149" cy="8721453"/>
          </a:xfrm>
          <a:prstGeom prst="rect">
            <a:avLst/>
          </a:prstGeom>
        </p:spPr>
      </p:pic>
      <p:sp>
        <p:nvSpPr>
          <p:cNvPr id="2" name="Text Box 3">
            <a:extLst>
              <a:ext uri="{FF2B5EF4-FFF2-40B4-BE49-F238E27FC236}">
                <a16:creationId xmlns:a16="http://schemas.microsoft.com/office/drawing/2014/main" id="{0936888A-BBF5-4F8D-BFCC-771A90376FD6}"/>
              </a:ext>
            </a:extLst>
          </p:cNvPr>
          <p:cNvSpPr txBox="1">
            <a:spLocks noChangeArrowheads="1"/>
          </p:cNvSpPr>
          <p:nvPr/>
        </p:nvSpPr>
        <p:spPr bwMode="auto">
          <a:xfrm>
            <a:off x="301625" y="206075"/>
            <a:ext cx="4860000" cy="648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ja-JP" altLang="en-US" sz="1600" dirty="0">
                <a:solidFill>
                  <a:srgbClr val="000000"/>
                </a:solidFill>
                <a:latin typeface="BIZ UDゴシック" panose="020B0400000000000000" pitchFamily="49" charset="-128"/>
                <a:ea typeface="BIZ UDゴシック" panose="020B0400000000000000" pitchFamily="49" charset="-128"/>
              </a:rPr>
              <a:t>記入例③</a:t>
            </a:r>
            <a:r>
              <a:rPr lang="en-US" altLang="ja-JP" sz="1600" dirty="0">
                <a:solidFill>
                  <a:srgbClr val="000000"/>
                </a:solidFill>
                <a:latin typeface="BIZ UDゴシック" panose="020B0400000000000000" pitchFamily="49" charset="-128"/>
                <a:ea typeface="BIZ UDゴシック" panose="020B0400000000000000" pitchFamily="49" charset="-128"/>
              </a:rPr>
              <a:t>【</a:t>
            </a:r>
            <a:r>
              <a:rPr lang="ja-JP" altLang="en-US" sz="1600" dirty="0">
                <a:solidFill>
                  <a:srgbClr val="000000"/>
                </a:solidFill>
                <a:latin typeface="BIZ UDゴシック" panose="020B0400000000000000" pitchFamily="49" charset="-128"/>
                <a:ea typeface="BIZ UDゴシック" panose="020B0400000000000000" pitchFamily="49" charset="-128"/>
              </a:rPr>
              <a:t>転勤等による特別徴収継続</a:t>
            </a:r>
            <a:r>
              <a:rPr lang="en-US" altLang="ja-JP" sz="1600" dirty="0">
                <a:solidFill>
                  <a:srgbClr val="000000"/>
                </a:solidFill>
                <a:latin typeface="BIZ UDゴシック" panose="020B0400000000000000" pitchFamily="49" charset="-128"/>
                <a:ea typeface="BIZ UDゴシック" panose="020B0400000000000000" pitchFamily="49" charset="-128"/>
              </a:rPr>
              <a:t>】</a:t>
            </a:r>
          </a:p>
        </p:txBody>
      </p:sp>
      <p:sp>
        <p:nvSpPr>
          <p:cNvPr id="14" name="AutoShape 4">
            <a:extLst>
              <a:ext uri="{FF2B5EF4-FFF2-40B4-BE49-F238E27FC236}">
                <a16:creationId xmlns:a16="http://schemas.microsoft.com/office/drawing/2014/main" id="{E4C9C446-59A6-4C57-99CE-B9C17757E21A}"/>
              </a:ext>
            </a:extLst>
          </p:cNvPr>
          <p:cNvSpPr>
            <a:spLocks noChangeArrowheads="1"/>
          </p:cNvSpPr>
          <p:nvPr/>
        </p:nvSpPr>
        <p:spPr bwMode="auto">
          <a:xfrm>
            <a:off x="584962" y="1539916"/>
            <a:ext cx="2520000" cy="720000"/>
          </a:xfrm>
          <a:prstGeom prst="wedgeRoundRectCallout">
            <a:avLst>
              <a:gd name="adj1" fmla="val 33077"/>
              <a:gd name="adj2" fmla="val 89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個人番号・法人</a:t>
            </a:r>
            <a:r>
              <a:rPr kumimoji="0" lang="ja-JP" altLang="ja-JP"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5" name="AutoShape 4">
            <a:extLst>
              <a:ext uri="{FF2B5EF4-FFF2-40B4-BE49-F238E27FC236}">
                <a16:creationId xmlns:a16="http://schemas.microsoft.com/office/drawing/2014/main" id="{5E903052-E3BD-4B04-901B-F09834081F60}"/>
              </a:ext>
            </a:extLst>
          </p:cNvPr>
          <p:cNvSpPr>
            <a:spLocks noChangeArrowheads="1"/>
          </p:cNvSpPr>
          <p:nvPr/>
        </p:nvSpPr>
        <p:spPr bwMode="auto">
          <a:xfrm>
            <a:off x="7113700" y="1899916"/>
            <a:ext cx="2520000" cy="720000"/>
          </a:xfrm>
          <a:prstGeom prst="wedgeRoundRectCallout">
            <a:avLst>
              <a:gd name="adj1" fmla="val -51381"/>
              <a:gd name="adj2" fmla="val -1013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特別徴収義務者指定番号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7" name="AutoShape 4">
            <a:extLst>
              <a:ext uri="{FF2B5EF4-FFF2-40B4-BE49-F238E27FC236}">
                <a16:creationId xmlns:a16="http://schemas.microsoft.com/office/drawing/2014/main" id="{E1610D1E-D00D-421E-A37A-596D074BE143}"/>
              </a:ext>
            </a:extLst>
          </p:cNvPr>
          <p:cNvSpPr>
            <a:spLocks noChangeArrowheads="1"/>
          </p:cNvSpPr>
          <p:nvPr/>
        </p:nvSpPr>
        <p:spPr bwMode="auto">
          <a:xfrm>
            <a:off x="931625" y="4868084"/>
            <a:ext cx="1800000" cy="900000"/>
          </a:xfrm>
          <a:prstGeom prst="wedgeRoundRectCallout">
            <a:avLst>
              <a:gd name="adj1" fmla="val 61006"/>
              <a:gd name="adj2" fmla="val -83119"/>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dirty="0">
                <a:solidFill>
                  <a:srgbClr val="000000"/>
                </a:solidFill>
                <a:latin typeface="BIZ UDゴシック" panose="020B0400000000000000" pitchFamily="49" charset="-128"/>
                <a:ea typeface="BIZ UDゴシック" panose="020B0400000000000000" pitchFamily="49" charset="-128"/>
              </a:rPr>
              <a:t>新勤務先の所在地や担当部署名を記入してください。</a:t>
            </a:r>
          </a:p>
        </p:txBody>
      </p:sp>
      <p:sp>
        <p:nvSpPr>
          <p:cNvPr id="18" name="AutoShape 10">
            <a:extLst>
              <a:ext uri="{FF2B5EF4-FFF2-40B4-BE49-F238E27FC236}">
                <a16:creationId xmlns:a16="http://schemas.microsoft.com/office/drawing/2014/main" id="{86ECABCF-0F31-4083-A597-9DB9BA893D9C}"/>
              </a:ext>
            </a:extLst>
          </p:cNvPr>
          <p:cNvSpPr>
            <a:spLocks noChangeArrowheads="1"/>
          </p:cNvSpPr>
          <p:nvPr/>
        </p:nvSpPr>
        <p:spPr bwMode="auto">
          <a:xfrm>
            <a:off x="6166064" y="3394380"/>
            <a:ext cx="3240000" cy="468000"/>
          </a:xfrm>
          <a:prstGeom prst="roundRect">
            <a:avLst>
              <a:gd name="adj" fmla="val 50000"/>
            </a:avLst>
          </a:prstGeom>
          <a:solidFill>
            <a:schemeClr val="bg1">
              <a:lumMod val="95000"/>
            </a:schemeClr>
          </a:solidFill>
          <a:ln w="19050"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異動の事由は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en-US"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２</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、徴収方法は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en-US"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１</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endParaRPr kumimoji="0" lang="ja-JP" altLang="ja-JP" sz="18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cxnSp>
        <p:nvCxnSpPr>
          <p:cNvPr id="19" name="AutoShape 11">
            <a:extLst>
              <a:ext uri="{FF2B5EF4-FFF2-40B4-BE49-F238E27FC236}">
                <a16:creationId xmlns:a16="http://schemas.microsoft.com/office/drawing/2014/main" id="{6C02524B-B396-4E8D-A64C-458983E524FB}"/>
              </a:ext>
            </a:extLst>
          </p:cNvPr>
          <p:cNvCxnSpPr>
            <a:cxnSpLocks noChangeShapeType="1"/>
          </p:cNvCxnSpPr>
          <p:nvPr/>
        </p:nvCxnSpPr>
        <p:spPr bwMode="auto">
          <a:xfrm flipH="1" flipV="1">
            <a:off x="6211981" y="3134665"/>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 name="AutoShape 11">
            <a:extLst>
              <a:ext uri="{FF2B5EF4-FFF2-40B4-BE49-F238E27FC236}">
                <a16:creationId xmlns:a16="http://schemas.microsoft.com/office/drawing/2014/main" id="{33A2A2CA-F6AE-48F6-9CDA-9D3E4ECE0C56}"/>
              </a:ext>
            </a:extLst>
          </p:cNvPr>
          <p:cNvCxnSpPr>
            <a:cxnSpLocks noChangeShapeType="1"/>
          </p:cNvCxnSpPr>
          <p:nvPr/>
        </p:nvCxnSpPr>
        <p:spPr bwMode="auto">
          <a:xfrm flipH="1" flipV="1">
            <a:off x="7446728" y="3134665"/>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1" name="AutoShape 4">
            <a:extLst>
              <a:ext uri="{FF2B5EF4-FFF2-40B4-BE49-F238E27FC236}">
                <a16:creationId xmlns:a16="http://schemas.microsoft.com/office/drawing/2014/main" id="{37BB8D98-50FC-4462-A5FA-1FEEC03BDA1A}"/>
              </a:ext>
            </a:extLst>
          </p:cNvPr>
          <p:cNvSpPr>
            <a:spLocks noChangeArrowheads="1"/>
          </p:cNvSpPr>
          <p:nvPr/>
        </p:nvSpPr>
        <p:spPr bwMode="auto">
          <a:xfrm>
            <a:off x="7120640" y="4988544"/>
            <a:ext cx="1980000" cy="900000"/>
          </a:xfrm>
          <a:prstGeom prst="wedgeRoundRectCallout">
            <a:avLst>
              <a:gd name="adj1" fmla="val -55381"/>
              <a:gd name="adj2" fmla="val -1033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月割額</a:t>
            </a:r>
            <a:r>
              <a:rPr lang="ja-JP" altLang="en-US" sz="1100" dirty="0">
                <a:solidFill>
                  <a:srgbClr val="000000"/>
                </a:solidFill>
                <a:latin typeface="BIZ UDゴシック" panose="020B0400000000000000" pitchFamily="49" charset="-128"/>
                <a:ea typeface="BIZ UDゴシック" panose="020B0400000000000000" pitchFamily="49" charset="-128"/>
              </a:rPr>
              <a:t>と新勤務先で</a:t>
            </a:r>
            <a:r>
              <a:rPr lang="ja-JP" altLang="en-US" sz="1100" b="1" dirty="0">
                <a:solidFill>
                  <a:srgbClr val="000000"/>
                </a:solidFill>
                <a:latin typeface="BIZ UDゴシック" panose="020B0400000000000000" pitchFamily="49" charset="-128"/>
                <a:ea typeface="BIZ UDゴシック" panose="020B0400000000000000" pitchFamily="49" charset="-128"/>
              </a:rPr>
              <a:t>何月分から徴収することになるか</a:t>
            </a:r>
            <a:r>
              <a:rPr lang="ja-JP" altLang="en-US" sz="1100" dirty="0">
                <a:solidFill>
                  <a:srgbClr val="000000"/>
                </a:solidFill>
                <a:latin typeface="BIZ UDゴシック" panose="020B0400000000000000" pitchFamily="49" charset="-128"/>
                <a:ea typeface="BIZ UDゴシック" panose="020B0400000000000000" pitchFamily="49" charset="-128"/>
              </a:rPr>
              <a:t>を記入してください。</a:t>
            </a:r>
          </a:p>
        </p:txBody>
      </p:sp>
      <p:sp>
        <p:nvSpPr>
          <p:cNvPr id="4" name="スライド番号プレースホルダー 3">
            <a:extLst>
              <a:ext uri="{FF2B5EF4-FFF2-40B4-BE49-F238E27FC236}">
                <a16:creationId xmlns:a16="http://schemas.microsoft.com/office/drawing/2014/main" id="{821DD953-D8EC-453A-8792-7485AA9FE39D}"/>
              </a:ext>
            </a:extLst>
          </p:cNvPr>
          <p:cNvSpPr>
            <a:spLocks noGrp="1"/>
          </p:cNvSpPr>
          <p:nvPr>
            <p:ph type="sldNum" sz="quarter" idx="12"/>
          </p:nvPr>
        </p:nvSpPr>
        <p:spPr/>
        <p:txBody>
          <a:bodyPr/>
          <a:lstStyle/>
          <a:p>
            <a:r>
              <a:rPr kumimoji="1" lang="en-US" altLang="ja-JP" dirty="0">
                <a:solidFill>
                  <a:schemeClr val="tx1"/>
                </a:solidFill>
              </a:rPr>
              <a:t>10</a:t>
            </a:r>
            <a:endParaRPr kumimoji="1" lang="ja-JP" altLang="en-US" dirty="0">
              <a:solidFill>
                <a:schemeClr val="tx1"/>
              </a:solidFill>
            </a:endParaRPr>
          </a:p>
        </p:txBody>
      </p:sp>
    </p:spTree>
    <p:extLst>
      <p:ext uri="{BB962C8B-B14F-4D97-AF65-F5344CB8AC3E}">
        <p14:creationId xmlns:p14="http://schemas.microsoft.com/office/powerpoint/2010/main" val="350068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C77DE72-8C4A-C4AD-12D7-EE578BCD7DD0}"/>
              </a:ext>
            </a:extLst>
          </p:cNvPr>
          <p:cNvPicPr>
            <a:picLocks noChangeAspect="1"/>
          </p:cNvPicPr>
          <p:nvPr/>
        </p:nvPicPr>
        <p:blipFill>
          <a:blip r:embed="rId3">
            <a:extLst>
              <a:ext uri="{28A0092B-C50C-407E-A947-70E740481C1C}">
                <a14:useLocalDpi xmlns:a14="http://schemas.microsoft.com/office/drawing/2010/main" val="0"/>
              </a:ext>
            </a:extLst>
          </a:blip>
          <a:srcRect r="3005"/>
          <a:stretch>
            <a:fillRect/>
          </a:stretch>
        </p:blipFill>
        <p:spPr>
          <a:xfrm rot="5400000">
            <a:off x="1944300" y="-628738"/>
            <a:ext cx="5921326" cy="8640000"/>
          </a:xfrm>
          <a:prstGeom prst="rect">
            <a:avLst/>
          </a:prstGeom>
        </p:spPr>
      </p:pic>
      <p:sp>
        <p:nvSpPr>
          <p:cNvPr id="2" name="Text Box 3">
            <a:extLst>
              <a:ext uri="{FF2B5EF4-FFF2-40B4-BE49-F238E27FC236}">
                <a16:creationId xmlns:a16="http://schemas.microsoft.com/office/drawing/2014/main" id="{0936888A-BBF5-4F8D-BFCC-771A90376FD6}"/>
              </a:ext>
            </a:extLst>
          </p:cNvPr>
          <p:cNvSpPr txBox="1">
            <a:spLocks noChangeArrowheads="1"/>
          </p:cNvSpPr>
          <p:nvPr/>
        </p:nvSpPr>
        <p:spPr bwMode="auto">
          <a:xfrm>
            <a:off x="301625" y="206075"/>
            <a:ext cx="4860000" cy="648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ja-JP" altLang="en-US" sz="1600" dirty="0">
                <a:solidFill>
                  <a:srgbClr val="000000"/>
                </a:solidFill>
                <a:latin typeface="BIZ UDゴシック" panose="020B0400000000000000" pitchFamily="49" charset="-128"/>
                <a:ea typeface="BIZ UDゴシック" panose="020B0400000000000000" pitchFamily="49" charset="-128"/>
              </a:rPr>
              <a:t>記入例④</a:t>
            </a:r>
            <a:r>
              <a:rPr lang="en-US" altLang="ja-JP" sz="1600" dirty="0">
                <a:solidFill>
                  <a:srgbClr val="000000"/>
                </a:solidFill>
                <a:latin typeface="BIZ UDゴシック" panose="020B0400000000000000" pitchFamily="49" charset="-128"/>
                <a:ea typeface="BIZ UDゴシック" panose="020B0400000000000000" pitchFamily="49" charset="-128"/>
              </a:rPr>
              <a:t>【</a:t>
            </a:r>
            <a:r>
              <a:rPr lang="ja-JP" altLang="en-US" sz="1600" dirty="0">
                <a:solidFill>
                  <a:srgbClr val="000000"/>
                </a:solidFill>
                <a:latin typeface="BIZ UDゴシック" panose="020B0400000000000000" pitchFamily="49" charset="-128"/>
                <a:ea typeface="BIZ UDゴシック" panose="020B0400000000000000" pitchFamily="49" charset="-128"/>
              </a:rPr>
              <a:t>その他の事由</a:t>
            </a:r>
            <a:r>
              <a:rPr lang="ja-JP" altLang="ja-JP" sz="1600" dirty="0">
                <a:solidFill>
                  <a:srgbClr val="000000"/>
                </a:solidFill>
                <a:latin typeface="BIZ UDゴシック" panose="020B0400000000000000" pitchFamily="49" charset="-128"/>
                <a:ea typeface="BIZ UDゴシック" panose="020B0400000000000000" pitchFamily="49" charset="-128"/>
              </a:rPr>
              <a:t>による普通徴収</a:t>
            </a:r>
            <a:r>
              <a:rPr lang="ja-JP" altLang="en-US" sz="1600" dirty="0">
                <a:solidFill>
                  <a:srgbClr val="000000"/>
                </a:solidFill>
                <a:latin typeface="BIZ UDゴシック" panose="020B0400000000000000" pitchFamily="49" charset="-128"/>
                <a:ea typeface="BIZ UDゴシック" panose="020B0400000000000000" pitchFamily="49" charset="-128"/>
              </a:rPr>
              <a:t>への切替</a:t>
            </a:r>
            <a:r>
              <a:rPr lang="en-US" altLang="ja-JP" sz="1600" dirty="0">
                <a:solidFill>
                  <a:srgbClr val="000000"/>
                </a:solidFill>
                <a:latin typeface="BIZ UDゴシック" panose="020B0400000000000000" pitchFamily="49" charset="-128"/>
                <a:ea typeface="BIZ UDゴシック" panose="020B0400000000000000" pitchFamily="49" charset="-128"/>
              </a:rPr>
              <a:t>】</a:t>
            </a:r>
          </a:p>
          <a:p>
            <a:pPr lvl="0" algn="ctr" defTabSz="914400" eaLnBrk="0" fontAlgn="base" hangingPunct="0">
              <a:spcBef>
                <a:spcPct val="0"/>
              </a:spcBef>
              <a:spcAft>
                <a:spcPct val="0"/>
              </a:spcAft>
            </a:pPr>
            <a:r>
              <a:rPr lang="ja-JP" altLang="en-US" sz="900" dirty="0">
                <a:solidFill>
                  <a:srgbClr val="000000"/>
                </a:solidFill>
                <a:latin typeface="BIZ UDゴシック" panose="020B0400000000000000" pitchFamily="49" charset="-128"/>
                <a:ea typeface="BIZ UDゴシック" panose="020B0400000000000000" pitchFamily="49" charset="-128"/>
              </a:rPr>
              <a:t>休職</a:t>
            </a:r>
            <a:r>
              <a:rPr lang="en-US" altLang="ja-JP" sz="900" dirty="0">
                <a:solidFill>
                  <a:srgbClr val="000000"/>
                </a:solidFill>
                <a:latin typeface="BIZ UDゴシック" panose="020B0400000000000000" pitchFamily="49" charset="-128"/>
                <a:ea typeface="BIZ UDゴシック" panose="020B0400000000000000" pitchFamily="49" charset="-128"/>
              </a:rPr>
              <a:t>(</a:t>
            </a:r>
            <a:r>
              <a:rPr lang="ja-JP" altLang="en-US" sz="900" dirty="0">
                <a:solidFill>
                  <a:srgbClr val="000000"/>
                </a:solidFill>
                <a:latin typeface="BIZ UDゴシック" panose="020B0400000000000000" pitchFamily="49" charset="-128"/>
                <a:ea typeface="BIZ UDゴシック" panose="020B0400000000000000" pitchFamily="49" charset="-128"/>
              </a:rPr>
              <a:t>産休含む</a:t>
            </a:r>
            <a:r>
              <a:rPr lang="en-US" altLang="ja-JP" sz="900" dirty="0">
                <a:solidFill>
                  <a:srgbClr val="000000"/>
                </a:solidFill>
                <a:latin typeface="BIZ UDゴシック" panose="020B0400000000000000" pitchFamily="49" charset="-128"/>
                <a:ea typeface="BIZ UDゴシック" panose="020B0400000000000000" pitchFamily="49" charset="-128"/>
              </a:rPr>
              <a:t>)</a:t>
            </a:r>
            <a:r>
              <a:rPr lang="ja-JP" altLang="en-US" sz="900" dirty="0">
                <a:solidFill>
                  <a:srgbClr val="000000"/>
                </a:solidFill>
                <a:latin typeface="BIZ UDゴシック" panose="020B0400000000000000" pitchFamily="49" charset="-128"/>
                <a:ea typeface="BIZ UDゴシック" panose="020B0400000000000000" pitchFamily="49" charset="-128"/>
              </a:rPr>
              <a:t>や死亡退職等の理由で、特別徴収から普通徴収に変更する場合。</a:t>
            </a:r>
          </a:p>
          <a:p>
            <a:pPr lvl="0" algn="ctr" defTabSz="914400" eaLnBrk="0" fontAlgn="base" hangingPunct="0">
              <a:spcBef>
                <a:spcPct val="0"/>
              </a:spcBef>
              <a:spcAft>
                <a:spcPct val="0"/>
              </a:spcAft>
            </a:pPr>
            <a:r>
              <a:rPr lang="ja-JP" altLang="en-US" sz="900" dirty="0">
                <a:solidFill>
                  <a:srgbClr val="000000"/>
                </a:solidFill>
                <a:latin typeface="BIZ UDゴシック" panose="020B0400000000000000" pitchFamily="49" charset="-128"/>
                <a:ea typeface="BIZ UDゴシック" panose="020B0400000000000000" pitchFamily="49" charset="-128"/>
              </a:rPr>
              <a:t>但し</a:t>
            </a:r>
            <a:r>
              <a:rPr lang="en-US" altLang="ja-JP" sz="900" dirty="0">
                <a:solidFill>
                  <a:srgbClr val="000000"/>
                </a:solidFill>
                <a:latin typeface="BIZ UDゴシック" panose="020B0400000000000000" pitchFamily="49" charset="-128"/>
                <a:ea typeface="BIZ UDゴシック" panose="020B0400000000000000" pitchFamily="49" charset="-128"/>
              </a:rPr>
              <a:t>1</a:t>
            </a:r>
            <a:r>
              <a:rPr lang="ja-JP" altLang="en-US" sz="900" dirty="0">
                <a:solidFill>
                  <a:srgbClr val="000000"/>
                </a:solidFill>
                <a:latin typeface="BIZ UDゴシック" panose="020B0400000000000000" pitchFamily="49" charset="-128"/>
                <a:ea typeface="BIZ UDゴシック" panose="020B0400000000000000" pitchFamily="49" charset="-128"/>
              </a:rPr>
              <a:t>月</a:t>
            </a:r>
            <a:r>
              <a:rPr lang="en-US" altLang="ja-JP" sz="900" dirty="0">
                <a:solidFill>
                  <a:srgbClr val="000000"/>
                </a:solidFill>
                <a:latin typeface="BIZ UDゴシック" panose="020B0400000000000000" pitchFamily="49" charset="-128"/>
                <a:ea typeface="BIZ UDゴシック" panose="020B0400000000000000" pitchFamily="49" charset="-128"/>
              </a:rPr>
              <a:t>1</a:t>
            </a:r>
            <a:r>
              <a:rPr lang="ja-JP" altLang="en-US" sz="900" dirty="0">
                <a:solidFill>
                  <a:srgbClr val="000000"/>
                </a:solidFill>
                <a:latin typeface="BIZ UDゴシック" panose="020B0400000000000000" pitchFamily="49" charset="-128"/>
                <a:ea typeface="BIZ UDゴシック" panose="020B0400000000000000" pitchFamily="49" charset="-128"/>
              </a:rPr>
              <a:t>日から</a:t>
            </a:r>
            <a:r>
              <a:rPr lang="en-US" altLang="ja-JP" sz="900" dirty="0">
                <a:solidFill>
                  <a:srgbClr val="000000"/>
                </a:solidFill>
                <a:latin typeface="BIZ UDゴシック" panose="020B0400000000000000" pitchFamily="49" charset="-128"/>
                <a:ea typeface="BIZ UDゴシック" panose="020B0400000000000000" pitchFamily="49" charset="-128"/>
              </a:rPr>
              <a:t>4</a:t>
            </a:r>
            <a:r>
              <a:rPr lang="ja-JP" altLang="en-US" sz="900" dirty="0">
                <a:solidFill>
                  <a:srgbClr val="000000"/>
                </a:solidFill>
                <a:latin typeface="BIZ UDゴシック" panose="020B0400000000000000" pitchFamily="49" charset="-128"/>
                <a:ea typeface="BIZ UDゴシック" panose="020B0400000000000000" pitchFamily="49" charset="-128"/>
              </a:rPr>
              <a:t>月</a:t>
            </a:r>
            <a:r>
              <a:rPr lang="en-US" altLang="ja-JP" sz="900" dirty="0">
                <a:solidFill>
                  <a:srgbClr val="000000"/>
                </a:solidFill>
                <a:latin typeface="BIZ UDゴシック" panose="020B0400000000000000" pitchFamily="49" charset="-128"/>
                <a:ea typeface="BIZ UDゴシック" panose="020B0400000000000000" pitchFamily="49" charset="-128"/>
              </a:rPr>
              <a:t>30</a:t>
            </a:r>
            <a:r>
              <a:rPr lang="ja-JP" altLang="en-US" sz="900" dirty="0">
                <a:solidFill>
                  <a:srgbClr val="000000"/>
                </a:solidFill>
                <a:latin typeface="BIZ UDゴシック" panose="020B0400000000000000" pitchFamily="49" charset="-128"/>
                <a:ea typeface="BIZ UDゴシック" panose="020B0400000000000000" pitchFamily="49" charset="-128"/>
              </a:rPr>
              <a:t>日の間は、死亡退職以外の理由で普通徴収に変更はできません。</a:t>
            </a:r>
            <a:endParaRPr lang="en-US" altLang="ja-JP" sz="1600" dirty="0">
              <a:solidFill>
                <a:srgbClr val="000000"/>
              </a:solidFill>
              <a:latin typeface="BIZ UDゴシック" panose="020B0400000000000000" pitchFamily="49" charset="-128"/>
              <a:ea typeface="BIZ UDゴシック" panose="020B0400000000000000" pitchFamily="49" charset="-128"/>
            </a:endParaRPr>
          </a:p>
        </p:txBody>
      </p:sp>
      <p:sp>
        <p:nvSpPr>
          <p:cNvPr id="14" name="AutoShape 4">
            <a:extLst>
              <a:ext uri="{FF2B5EF4-FFF2-40B4-BE49-F238E27FC236}">
                <a16:creationId xmlns:a16="http://schemas.microsoft.com/office/drawing/2014/main" id="{E4C9C446-59A6-4C57-99CE-B9C17757E21A}"/>
              </a:ext>
            </a:extLst>
          </p:cNvPr>
          <p:cNvSpPr>
            <a:spLocks noChangeArrowheads="1"/>
          </p:cNvSpPr>
          <p:nvPr/>
        </p:nvSpPr>
        <p:spPr bwMode="auto">
          <a:xfrm>
            <a:off x="448909" y="1539916"/>
            <a:ext cx="2520000" cy="720000"/>
          </a:xfrm>
          <a:prstGeom prst="wedgeRoundRectCallout">
            <a:avLst>
              <a:gd name="adj1" fmla="val 33077"/>
              <a:gd name="adj2" fmla="val 89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個人番号・法人</a:t>
            </a:r>
            <a:r>
              <a:rPr kumimoji="0" lang="ja-JP" altLang="ja-JP"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5" name="AutoShape 4">
            <a:extLst>
              <a:ext uri="{FF2B5EF4-FFF2-40B4-BE49-F238E27FC236}">
                <a16:creationId xmlns:a16="http://schemas.microsoft.com/office/drawing/2014/main" id="{5E903052-E3BD-4B04-901B-F09834081F60}"/>
              </a:ext>
            </a:extLst>
          </p:cNvPr>
          <p:cNvSpPr>
            <a:spLocks noChangeArrowheads="1"/>
          </p:cNvSpPr>
          <p:nvPr/>
        </p:nvSpPr>
        <p:spPr bwMode="auto">
          <a:xfrm>
            <a:off x="6704963" y="1797543"/>
            <a:ext cx="2520000" cy="720000"/>
          </a:xfrm>
          <a:prstGeom prst="wedgeRoundRectCallout">
            <a:avLst>
              <a:gd name="adj1" fmla="val -41221"/>
              <a:gd name="adj2" fmla="val -1013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特別徴収義務者指定番号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8" name="AutoShape 10">
            <a:extLst>
              <a:ext uri="{FF2B5EF4-FFF2-40B4-BE49-F238E27FC236}">
                <a16:creationId xmlns:a16="http://schemas.microsoft.com/office/drawing/2014/main" id="{86ECABCF-0F31-4083-A597-9DB9BA893D9C}"/>
              </a:ext>
            </a:extLst>
          </p:cNvPr>
          <p:cNvSpPr>
            <a:spLocks noChangeArrowheads="1"/>
          </p:cNvSpPr>
          <p:nvPr/>
        </p:nvSpPr>
        <p:spPr bwMode="auto">
          <a:xfrm>
            <a:off x="6033000" y="3401146"/>
            <a:ext cx="3240000" cy="468000"/>
          </a:xfrm>
          <a:prstGeom prst="roundRect">
            <a:avLst>
              <a:gd name="adj" fmla="val 50000"/>
            </a:avLst>
          </a:prstGeom>
          <a:solidFill>
            <a:schemeClr val="bg1">
              <a:lumMod val="95000"/>
            </a:schemeClr>
          </a:solidFill>
          <a:ln w="19050"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異動の事由は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lang="ja-JP" altLang="en-US" sz="1200" b="1" dirty="0">
                <a:solidFill>
                  <a:srgbClr val="000000"/>
                </a:solidFill>
                <a:latin typeface="BIZ UDゴシック" panose="020B0400000000000000" pitchFamily="49" charset="-128"/>
                <a:ea typeface="BIZ UDゴシック" panose="020B0400000000000000" pitchFamily="49" charset="-128"/>
              </a:rPr>
              <a:t>あてはまる番号</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endParaRPr kumimoji="0" lang="en-US"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lvl="0" algn="ctr" defTabSz="914400" eaLnBrk="0" fontAlgn="base" hangingPunct="0">
              <a:spcBef>
                <a:spcPct val="0"/>
              </a:spcBef>
              <a:spcAft>
                <a:spcPct val="0"/>
              </a:spcAft>
            </a:pPr>
            <a:r>
              <a:rPr kumimoji="0" lang="ja-JP" altLang="ja-JP" sz="12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徴収方法は</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en-US"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３</a:t>
            </a:r>
            <a:r>
              <a:rPr kumimoji="0" lang="ja-JP" altLang="ja-JP" sz="12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endParaRPr kumimoji="0" lang="ja-JP" altLang="ja-JP" sz="18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cxnSp>
        <p:nvCxnSpPr>
          <p:cNvPr id="19" name="AutoShape 11">
            <a:extLst>
              <a:ext uri="{FF2B5EF4-FFF2-40B4-BE49-F238E27FC236}">
                <a16:creationId xmlns:a16="http://schemas.microsoft.com/office/drawing/2014/main" id="{6C02524B-B396-4E8D-A64C-458983E524FB}"/>
              </a:ext>
            </a:extLst>
          </p:cNvPr>
          <p:cNvCxnSpPr>
            <a:cxnSpLocks noChangeShapeType="1"/>
          </p:cNvCxnSpPr>
          <p:nvPr/>
        </p:nvCxnSpPr>
        <p:spPr bwMode="auto">
          <a:xfrm flipH="1" flipV="1">
            <a:off x="6172724" y="3137363"/>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 name="AutoShape 11">
            <a:extLst>
              <a:ext uri="{FF2B5EF4-FFF2-40B4-BE49-F238E27FC236}">
                <a16:creationId xmlns:a16="http://schemas.microsoft.com/office/drawing/2014/main" id="{33A2A2CA-F6AE-48F6-9CDA-9D3E4ECE0C56}"/>
              </a:ext>
            </a:extLst>
          </p:cNvPr>
          <p:cNvCxnSpPr>
            <a:cxnSpLocks noChangeShapeType="1"/>
          </p:cNvCxnSpPr>
          <p:nvPr/>
        </p:nvCxnSpPr>
        <p:spPr bwMode="auto">
          <a:xfrm flipH="1" flipV="1">
            <a:off x="7330456" y="3137363"/>
            <a:ext cx="339336" cy="259811"/>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2" name="AutoShape 4">
            <a:extLst>
              <a:ext uri="{FF2B5EF4-FFF2-40B4-BE49-F238E27FC236}">
                <a16:creationId xmlns:a16="http://schemas.microsoft.com/office/drawing/2014/main" id="{CE194AC3-8EC3-4AC3-AC56-DD0FB70B758A}"/>
              </a:ext>
            </a:extLst>
          </p:cNvPr>
          <p:cNvSpPr>
            <a:spLocks noChangeArrowheads="1"/>
          </p:cNvSpPr>
          <p:nvPr/>
        </p:nvSpPr>
        <p:spPr bwMode="auto">
          <a:xfrm>
            <a:off x="448909" y="5439888"/>
            <a:ext cx="1800000" cy="540000"/>
          </a:xfrm>
          <a:prstGeom prst="wedgeRoundRectCallout">
            <a:avLst>
              <a:gd name="adj1" fmla="val 49204"/>
              <a:gd name="adj2" fmla="val 8416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ja-JP" sz="1100" b="1" dirty="0">
                <a:solidFill>
                  <a:srgbClr val="000000"/>
                </a:solidFill>
                <a:latin typeface="BIZ UDゴシック" panose="020B0400000000000000" pitchFamily="49" charset="-128"/>
                <a:ea typeface="BIZ UDゴシック" panose="020B0400000000000000" pitchFamily="49" charset="-128"/>
              </a:rPr>
              <a:t>該当する番号</a:t>
            </a:r>
            <a:r>
              <a:rPr lang="ja-JP" altLang="ja-JP" sz="1100" dirty="0">
                <a:solidFill>
                  <a:srgbClr val="000000"/>
                </a:solidFill>
                <a:latin typeface="BIZ UDゴシック" panose="020B0400000000000000" pitchFamily="49" charset="-128"/>
                <a:ea typeface="BIZ UDゴシック" panose="020B0400000000000000" pitchFamily="49" charset="-128"/>
              </a:rPr>
              <a:t>を</a:t>
            </a:r>
            <a:r>
              <a:rPr lang="ja-JP" altLang="en-US" sz="1100" dirty="0">
                <a:solidFill>
                  <a:srgbClr val="000000"/>
                </a:solidFill>
                <a:latin typeface="BIZ UDゴシック" panose="020B0400000000000000" pitchFamily="49" charset="-128"/>
                <a:ea typeface="BIZ UDゴシック" panose="020B0400000000000000" pitchFamily="49" charset="-128"/>
              </a:rPr>
              <a:t>忘れずに</a:t>
            </a:r>
            <a:endParaRPr lang="en-US" altLang="ja-JP" sz="1100" dirty="0">
              <a:solidFill>
                <a:srgbClr val="000000"/>
              </a:solidFill>
              <a:latin typeface="BIZ UDゴシック" panose="020B0400000000000000" pitchFamily="49" charset="-128"/>
              <a:ea typeface="BIZ UDゴシック" panose="020B0400000000000000" pitchFamily="49" charset="-128"/>
            </a:endParaRPr>
          </a:p>
          <a:p>
            <a:pPr lvl="0" defTabSz="914400" eaLnBrk="0" fontAlgn="base" hangingPunct="0">
              <a:spcBef>
                <a:spcPct val="0"/>
              </a:spcBef>
              <a:spcAft>
                <a:spcPct val="0"/>
              </a:spcAft>
            </a:pPr>
            <a:r>
              <a:rPr lang="ja-JP" altLang="en-US" sz="1100" dirty="0">
                <a:solidFill>
                  <a:srgbClr val="000000"/>
                </a:solidFill>
                <a:latin typeface="BIZ UDゴシック" panose="020B0400000000000000" pitchFamily="49" charset="-128"/>
                <a:ea typeface="BIZ UDゴシック" panose="020B0400000000000000" pitchFamily="49" charset="-128"/>
              </a:rPr>
              <a:t>記入</a:t>
            </a:r>
            <a:r>
              <a:rPr lang="ja-JP" altLang="ja-JP" sz="1100" dirty="0">
                <a:solidFill>
                  <a:srgbClr val="000000"/>
                </a:solidFill>
                <a:latin typeface="BIZ UDゴシック" panose="020B0400000000000000" pitchFamily="49" charset="-128"/>
                <a:ea typeface="BIZ UDゴシック" panose="020B0400000000000000" pitchFamily="49" charset="-128"/>
              </a:rPr>
              <a:t>してください。</a:t>
            </a:r>
            <a:endParaRPr lang="ja-JP" altLang="ja-JP" dirty="0">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3833F90E-D622-402A-8C78-987BDF9BCBE7}"/>
              </a:ext>
            </a:extLst>
          </p:cNvPr>
          <p:cNvSpPr>
            <a:spLocks noGrp="1"/>
          </p:cNvSpPr>
          <p:nvPr>
            <p:ph type="sldNum" sz="quarter" idx="12"/>
          </p:nvPr>
        </p:nvSpPr>
        <p:spPr/>
        <p:txBody>
          <a:bodyPr/>
          <a:lstStyle/>
          <a:p>
            <a:r>
              <a:rPr kumimoji="1" lang="en-US" altLang="ja-JP" dirty="0">
                <a:solidFill>
                  <a:schemeClr val="tx1"/>
                </a:solidFill>
              </a:rPr>
              <a:t>11</a:t>
            </a:r>
            <a:endParaRPr kumimoji="1" lang="ja-JP" altLang="en-US" dirty="0">
              <a:solidFill>
                <a:schemeClr val="tx1"/>
              </a:solidFill>
            </a:endParaRPr>
          </a:p>
        </p:txBody>
      </p:sp>
    </p:spTree>
    <p:extLst>
      <p:ext uri="{BB962C8B-B14F-4D97-AF65-F5344CB8AC3E}">
        <p14:creationId xmlns:p14="http://schemas.microsoft.com/office/powerpoint/2010/main" val="2353023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12_普通徴収から特別徴収への切替届出書(記入例)_20250114更新版">
            <a:extLst>
              <a:ext uri="{FF2B5EF4-FFF2-40B4-BE49-F238E27FC236}">
                <a16:creationId xmlns:a16="http://schemas.microsoft.com/office/drawing/2014/main" id="{65DD2D4C-22C8-4399-9DE8-619228EA9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94" y="995074"/>
            <a:ext cx="8488430" cy="55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ext Box 3">
            <a:extLst>
              <a:ext uri="{FF2B5EF4-FFF2-40B4-BE49-F238E27FC236}">
                <a16:creationId xmlns:a16="http://schemas.microsoft.com/office/drawing/2014/main" id="{0936888A-BBF5-4F8D-BFCC-771A90376FD6}"/>
              </a:ext>
            </a:extLst>
          </p:cNvPr>
          <p:cNvSpPr txBox="1">
            <a:spLocks noChangeArrowheads="1"/>
          </p:cNvSpPr>
          <p:nvPr/>
        </p:nvSpPr>
        <p:spPr bwMode="auto">
          <a:xfrm>
            <a:off x="301625" y="206075"/>
            <a:ext cx="4860000" cy="648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ja-JP" altLang="en-US" sz="1600" dirty="0">
                <a:solidFill>
                  <a:srgbClr val="000000"/>
                </a:solidFill>
                <a:latin typeface="BIZ UDゴシック" panose="020B0400000000000000" pitchFamily="49" charset="-128"/>
                <a:ea typeface="BIZ UDゴシック" panose="020B0400000000000000" pitchFamily="49" charset="-128"/>
              </a:rPr>
              <a:t>記入例⑤</a:t>
            </a:r>
            <a:r>
              <a:rPr lang="en-US" altLang="ja-JP" sz="1600" dirty="0">
                <a:solidFill>
                  <a:srgbClr val="000000"/>
                </a:solidFill>
                <a:latin typeface="BIZ UDゴシック" panose="020B0400000000000000" pitchFamily="49" charset="-128"/>
                <a:ea typeface="BIZ UDゴシック" panose="020B0400000000000000" pitchFamily="49" charset="-128"/>
              </a:rPr>
              <a:t>【</a:t>
            </a:r>
            <a:r>
              <a:rPr lang="ja-JP" altLang="en-US" sz="1600" dirty="0">
                <a:solidFill>
                  <a:srgbClr val="000000"/>
                </a:solidFill>
                <a:latin typeface="BIZ UDゴシック" panose="020B0400000000000000" pitchFamily="49" charset="-128"/>
                <a:ea typeface="BIZ UDゴシック" panose="020B0400000000000000" pitchFamily="49" charset="-128"/>
              </a:rPr>
              <a:t>普通徴収から特別徴収への切替</a:t>
            </a:r>
            <a:r>
              <a:rPr lang="en-US" altLang="ja-JP" sz="1600" dirty="0">
                <a:solidFill>
                  <a:srgbClr val="000000"/>
                </a:solidFill>
                <a:latin typeface="BIZ UDゴシック" panose="020B0400000000000000" pitchFamily="49" charset="-128"/>
                <a:ea typeface="BIZ UDゴシック" panose="020B0400000000000000" pitchFamily="49" charset="-128"/>
              </a:rPr>
              <a:t>】</a:t>
            </a:r>
          </a:p>
        </p:txBody>
      </p:sp>
      <p:sp>
        <p:nvSpPr>
          <p:cNvPr id="14" name="AutoShape 4">
            <a:extLst>
              <a:ext uri="{FF2B5EF4-FFF2-40B4-BE49-F238E27FC236}">
                <a16:creationId xmlns:a16="http://schemas.microsoft.com/office/drawing/2014/main" id="{E4C9C446-59A6-4C57-99CE-B9C17757E21A}"/>
              </a:ext>
            </a:extLst>
          </p:cNvPr>
          <p:cNvSpPr>
            <a:spLocks noChangeArrowheads="1"/>
          </p:cNvSpPr>
          <p:nvPr/>
        </p:nvSpPr>
        <p:spPr bwMode="auto">
          <a:xfrm>
            <a:off x="448909" y="1539916"/>
            <a:ext cx="2520000" cy="720000"/>
          </a:xfrm>
          <a:prstGeom prst="wedgeRoundRectCallout">
            <a:avLst>
              <a:gd name="adj1" fmla="val 33077"/>
              <a:gd name="adj2" fmla="val 89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個人番号・法人</a:t>
            </a:r>
            <a:r>
              <a:rPr kumimoji="0" lang="ja-JP" altLang="ja-JP"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5" name="AutoShape 4">
            <a:extLst>
              <a:ext uri="{FF2B5EF4-FFF2-40B4-BE49-F238E27FC236}">
                <a16:creationId xmlns:a16="http://schemas.microsoft.com/office/drawing/2014/main" id="{5E903052-E3BD-4B04-901B-F09834081F60}"/>
              </a:ext>
            </a:extLst>
          </p:cNvPr>
          <p:cNvSpPr>
            <a:spLocks noChangeArrowheads="1"/>
          </p:cNvSpPr>
          <p:nvPr/>
        </p:nvSpPr>
        <p:spPr bwMode="auto">
          <a:xfrm>
            <a:off x="7084375" y="635074"/>
            <a:ext cx="2520000" cy="720000"/>
          </a:xfrm>
          <a:prstGeom prst="wedgeRoundRectCallout">
            <a:avLst>
              <a:gd name="adj1" fmla="val -42951"/>
              <a:gd name="adj2" fmla="val 130890"/>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特別徴収義務者指定番号</a:t>
            </a:r>
            <a:r>
              <a:rPr kumimoji="0" lang="ja-JP" altLang="en-US" sz="110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を忘れずに記入してください。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7" name="AutoShape 4">
            <a:extLst>
              <a:ext uri="{FF2B5EF4-FFF2-40B4-BE49-F238E27FC236}">
                <a16:creationId xmlns:a16="http://schemas.microsoft.com/office/drawing/2014/main" id="{65BA7317-8CD2-4DE1-84C6-595413D6F375}"/>
              </a:ext>
            </a:extLst>
          </p:cNvPr>
          <p:cNvSpPr>
            <a:spLocks/>
          </p:cNvSpPr>
          <p:nvPr/>
        </p:nvSpPr>
        <p:spPr bwMode="auto">
          <a:xfrm>
            <a:off x="4053982" y="4887336"/>
            <a:ext cx="3399764" cy="720000"/>
          </a:xfrm>
          <a:prstGeom prst="borderCallout2">
            <a:avLst>
              <a:gd name="adj1" fmla="val 21051"/>
              <a:gd name="adj2" fmla="val -2477"/>
              <a:gd name="adj3" fmla="val 21051"/>
              <a:gd name="adj4" fmla="val -25412"/>
              <a:gd name="adj5" fmla="val -217244"/>
              <a:gd name="adj6" fmla="val -45650"/>
            </a:avLst>
          </a:prstGeom>
          <a:solidFill>
            <a:schemeClr val="bg1">
              <a:lumMod val="95000"/>
            </a:schemeClr>
          </a:solidFill>
          <a:ln w="19050" algn="ctr">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ja-JP" altLang="ja-JP" sz="11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希望する月の前月</a:t>
            </a:r>
            <a:r>
              <a:rPr kumimoji="0" lang="en-US" altLang="ja-JP" sz="11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10</a:t>
            </a:r>
            <a:r>
              <a:rPr kumimoji="0" lang="ja-JP" altLang="ja-JP" sz="11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日までに提出してください。</a:t>
            </a:r>
            <a:endPar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例：</a:t>
            </a:r>
            <a:r>
              <a:rPr kumimoji="0" lang="en-US"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10</a:t>
            </a: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月</a:t>
            </a:r>
            <a:r>
              <a:rPr kumimoji="0" lang="ja-JP" altLang="en-US"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分からの切替を</a:t>
            </a: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希望</a:t>
            </a:r>
            <a:r>
              <a:rPr kumimoji="0" lang="ja-JP" altLang="en-US"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する</a:t>
            </a: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場合</a:t>
            </a:r>
            <a:endParaRPr kumimoji="0" lang="en-US"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1000" dirty="0">
                <a:solidFill>
                  <a:srgbClr val="000000"/>
                </a:solidFill>
                <a:latin typeface="BIZ UDゴシック" panose="020B0400000000000000" pitchFamily="49" charset="-128"/>
                <a:ea typeface="BIZ UDゴシック" panose="020B0400000000000000" pitchFamily="49" charset="-128"/>
              </a:rPr>
              <a:t>　　　　　　　　　　　</a:t>
            </a: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en-US"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9</a:t>
            </a: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月</a:t>
            </a:r>
            <a:r>
              <a:rPr kumimoji="0" lang="en-US"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10</a:t>
            </a:r>
            <a:r>
              <a:rPr kumimoji="0" lang="ja-JP" altLang="ja-JP" sz="10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日までに提出</a:t>
            </a:r>
            <a:endParaRPr kumimoji="0" lang="ja-JP" altLang="ja-JP" sz="18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8B67A7FE-B25A-4B1F-B87C-E418BFAEB61B}"/>
              </a:ext>
            </a:extLst>
          </p:cNvPr>
          <p:cNvSpPr>
            <a:spLocks noGrp="1"/>
          </p:cNvSpPr>
          <p:nvPr>
            <p:ph type="sldNum" sz="quarter" idx="12"/>
          </p:nvPr>
        </p:nvSpPr>
        <p:spPr/>
        <p:txBody>
          <a:bodyPr/>
          <a:lstStyle/>
          <a:p>
            <a:r>
              <a:rPr kumimoji="1" lang="en-US" altLang="ja-JP" dirty="0">
                <a:solidFill>
                  <a:schemeClr val="tx1"/>
                </a:solidFill>
              </a:rPr>
              <a:t>12</a:t>
            </a:r>
            <a:endParaRPr kumimoji="1" lang="ja-JP" altLang="en-US" dirty="0">
              <a:solidFill>
                <a:schemeClr val="tx1"/>
              </a:solidFill>
            </a:endParaRPr>
          </a:p>
        </p:txBody>
      </p:sp>
    </p:spTree>
    <p:extLst>
      <p:ext uri="{BB962C8B-B14F-4D97-AF65-F5344CB8AC3E}">
        <p14:creationId xmlns:p14="http://schemas.microsoft.com/office/powerpoint/2010/main" val="2113884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BD483C4-3FA1-98D2-6093-D52282072B7D}"/>
              </a:ext>
            </a:extLst>
          </p:cNvPr>
          <p:cNvPicPr>
            <a:picLocks noChangeAspect="1"/>
          </p:cNvPicPr>
          <p:nvPr/>
        </p:nvPicPr>
        <p:blipFill>
          <a:blip r:embed="rId2">
            <a:extLst>
              <a:ext uri="{28A0092B-C50C-407E-A947-70E740481C1C}">
                <a14:useLocalDpi xmlns:a14="http://schemas.microsoft.com/office/drawing/2010/main" val="0"/>
              </a:ext>
            </a:extLst>
          </a:blip>
          <a:srcRect r="2824"/>
          <a:stretch>
            <a:fillRect/>
          </a:stretch>
        </p:blipFill>
        <p:spPr>
          <a:xfrm rot="5400000">
            <a:off x="1786908" y="-484902"/>
            <a:ext cx="5867403" cy="8545358"/>
          </a:xfrm>
          <a:prstGeom prst="rect">
            <a:avLst/>
          </a:prstGeom>
        </p:spPr>
      </p:pic>
      <p:sp>
        <p:nvSpPr>
          <p:cNvPr id="2" name="Text Box 3">
            <a:extLst>
              <a:ext uri="{FF2B5EF4-FFF2-40B4-BE49-F238E27FC236}">
                <a16:creationId xmlns:a16="http://schemas.microsoft.com/office/drawing/2014/main" id="{0936888A-BBF5-4F8D-BFCC-771A90376FD6}"/>
              </a:ext>
            </a:extLst>
          </p:cNvPr>
          <p:cNvSpPr txBox="1">
            <a:spLocks noChangeArrowheads="1"/>
          </p:cNvSpPr>
          <p:nvPr/>
        </p:nvSpPr>
        <p:spPr bwMode="auto">
          <a:xfrm>
            <a:off x="301625" y="206075"/>
            <a:ext cx="4860000" cy="648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ja-JP" altLang="en-US" sz="1600" dirty="0">
                <a:solidFill>
                  <a:srgbClr val="000000"/>
                </a:solidFill>
                <a:latin typeface="BIZ UDゴシック" panose="020B0400000000000000" pitchFamily="49" charset="-128"/>
                <a:ea typeface="BIZ UDゴシック" panose="020B0400000000000000" pitchFamily="49" charset="-128"/>
              </a:rPr>
              <a:t>記入例⑥</a:t>
            </a:r>
            <a:r>
              <a:rPr lang="en-US" altLang="ja-JP" sz="1600" dirty="0">
                <a:solidFill>
                  <a:srgbClr val="000000"/>
                </a:solidFill>
                <a:latin typeface="BIZ UDゴシック" panose="020B0400000000000000" pitchFamily="49" charset="-128"/>
                <a:ea typeface="BIZ UDゴシック" panose="020B0400000000000000" pitchFamily="49" charset="-128"/>
              </a:rPr>
              <a:t>【</a:t>
            </a:r>
            <a:r>
              <a:rPr lang="ja-JP" altLang="en-US" sz="1600" dirty="0">
                <a:solidFill>
                  <a:srgbClr val="000000"/>
                </a:solidFill>
                <a:latin typeface="BIZ UDゴシック" panose="020B0400000000000000" pitchFamily="49" charset="-128"/>
                <a:ea typeface="BIZ UDゴシック" panose="020B0400000000000000" pitchFamily="49" charset="-128"/>
              </a:rPr>
              <a:t>退職金に市民税・県民税がかかる場合</a:t>
            </a:r>
            <a:r>
              <a:rPr lang="en-US" altLang="ja-JP" sz="1600" dirty="0">
                <a:solidFill>
                  <a:srgbClr val="000000"/>
                </a:solidFill>
                <a:latin typeface="BIZ UDゴシック" panose="020B0400000000000000" pitchFamily="49" charset="-128"/>
                <a:ea typeface="BIZ UDゴシック" panose="020B0400000000000000" pitchFamily="49" charset="-128"/>
              </a:rPr>
              <a:t>】</a:t>
            </a:r>
          </a:p>
        </p:txBody>
      </p:sp>
      <p:sp>
        <p:nvSpPr>
          <p:cNvPr id="15" name="AutoShape 4">
            <a:extLst>
              <a:ext uri="{FF2B5EF4-FFF2-40B4-BE49-F238E27FC236}">
                <a16:creationId xmlns:a16="http://schemas.microsoft.com/office/drawing/2014/main" id="{5E903052-E3BD-4B04-901B-F09834081F60}"/>
              </a:ext>
            </a:extLst>
          </p:cNvPr>
          <p:cNvSpPr>
            <a:spLocks noChangeArrowheads="1"/>
          </p:cNvSpPr>
          <p:nvPr/>
        </p:nvSpPr>
        <p:spPr bwMode="auto">
          <a:xfrm>
            <a:off x="791368" y="1743435"/>
            <a:ext cx="2520000" cy="720000"/>
          </a:xfrm>
          <a:prstGeom prst="wedgeRoundRectCallout">
            <a:avLst>
              <a:gd name="adj1" fmla="val 49779"/>
              <a:gd name="adj2" fmla="val 87274"/>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dirty="0">
                <a:solidFill>
                  <a:srgbClr val="000000"/>
                </a:solidFill>
                <a:latin typeface="BIZ UDゴシック" panose="020B0400000000000000" pitchFamily="49" charset="-128"/>
                <a:ea typeface="BIZ UDゴシック" panose="020B0400000000000000" pitchFamily="49" charset="-128"/>
              </a:rPr>
              <a:t>名前、住所、勤続年数、退職金の額、徴収した市民税・県民税の額を記入してください。</a:t>
            </a:r>
            <a:endParaRPr kumimoji="0" lang="ja-JP" altLang="ja-JP" sz="18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8" name="AutoShape 3">
            <a:extLst>
              <a:ext uri="{FF2B5EF4-FFF2-40B4-BE49-F238E27FC236}">
                <a16:creationId xmlns:a16="http://schemas.microsoft.com/office/drawing/2014/main" id="{73269ADE-C0F3-4502-B0D5-302D65A85782}"/>
              </a:ext>
            </a:extLst>
          </p:cNvPr>
          <p:cNvSpPr>
            <a:spLocks noChangeArrowheads="1"/>
          </p:cNvSpPr>
          <p:nvPr/>
        </p:nvSpPr>
        <p:spPr bwMode="auto">
          <a:xfrm>
            <a:off x="2382838" y="4043061"/>
            <a:ext cx="5140325" cy="648000"/>
          </a:xfrm>
          <a:prstGeom prst="roundRect">
            <a:avLst>
              <a:gd name="adj" fmla="val 16667"/>
            </a:avLst>
          </a:prstGeom>
          <a:solidFill>
            <a:schemeClr val="bg1">
              <a:lumMod val="95000"/>
            </a:schemeClr>
          </a:solidFill>
          <a:ln w="19050" algn="in">
            <a:solidFill>
              <a:srgbClr val="000000"/>
            </a:solidFill>
            <a:round/>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16</a:t>
            </a:r>
            <a:r>
              <a:rPr kumimoji="0" lang="ja-JP" altLang="ja-JP" sz="12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頁、</a:t>
            </a:r>
            <a:r>
              <a:rPr kumimoji="0" lang="en-US" altLang="ja-JP" sz="12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17</a:t>
            </a:r>
            <a:r>
              <a:rPr kumimoji="0" lang="ja-JP" altLang="ja-JP" sz="12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頁に納入書の記入例がありますので、併せてご確認ください。</a:t>
            </a:r>
            <a:endParaRPr kumimoji="0" lang="ja-JP" altLang="ja-JP" sz="18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3" name="スライド番号プレースホルダー 2">
            <a:extLst>
              <a:ext uri="{FF2B5EF4-FFF2-40B4-BE49-F238E27FC236}">
                <a16:creationId xmlns:a16="http://schemas.microsoft.com/office/drawing/2014/main" id="{D9022527-9B00-46B3-9C29-3F3FDD6C0943}"/>
              </a:ext>
            </a:extLst>
          </p:cNvPr>
          <p:cNvSpPr>
            <a:spLocks noGrp="1"/>
          </p:cNvSpPr>
          <p:nvPr>
            <p:ph type="sldNum" sz="quarter" idx="12"/>
          </p:nvPr>
        </p:nvSpPr>
        <p:spPr/>
        <p:txBody>
          <a:bodyPr/>
          <a:lstStyle/>
          <a:p>
            <a:r>
              <a:rPr kumimoji="1" lang="en-US" altLang="ja-JP" dirty="0">
                <a:solidFill>
                  <a:schemeClr val="tx1"/>
                </a:solidFill>
              </a:rPr>
              <a:t>13</a:t>
            </a:r>
            <a:endParaRPr kumimoji="1" lang="ja-JP" altLang="en-US" dirty="0">
              <a:solidFill>
                <a:schemeClr val="tx1"/>
              </a:solidFill>
            </a:endParaRPr>
          </a:p>
        </p:txBody>
      </p:sp>
    </p:spTree>
    <p:extLst>
      <p:ext uri="{BB962C8B-B14F-4D97-AF65-F5344CB8AC3E}">
        <p14:creationId xmlns:p14="http://schemas.microsoft.com/office/powerpoint/2010/main" val="3563529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2" name="AutoShape 2">
            <a:extLst>
              <a:ext uri="{FF2B5EF4-FFF2-40B4-BE49-F238E27FC236}">
                <a16:creationId xmlns:a16="http://schemas.microsoft.com/office/drawing/2014/main" id="{6B5FC1B1-BA86-41AF-966F-62FD4BA50D75}"/>
              </a:ext>
            </a:extLst>
          </p:cNvPr>
          <p:cNvCxnSpPr>
            <a:cxnSpLocks noChangeShapeType="1"/>
          </p:cNvCxnSpPr>
          <p:nvPr/>
        </p:nvCxnSpPr>
        <p:spPr bwMode="auto">
          <a:xfrm>
            <a:off x="4953000" y="112710"/>
            <a:ext cx="0" cy="6650037"/>
          </a:xfrm>
          <a:prstGeom prst="straightConnector1">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 name="Text Box 3">
            <a:extLst>
              <a:ext uri="{FF2B5EF4-FFF2-40B4-BE49-F238E27FC236}">
                <a16:creationId xmlns:a16="http://schemas.microsoft.com/office/drawing/2014/main" id="{6170C7D4-192E-4F84-98E6-C2DF74A3F81A}"/>
              </a:ext>
            </a:extLst>
          </p:cNvPr>
          <p:cNvSpPr txBox="1">
            <a:spLocks noChangeArrowheads="1"/>
          </p:cNvSpPr>
          <p:nvPr/>
        </p:nvSpPr>
        <p:spPr bwMode="auto">
          <a:xfrm>
            <a:off x="212731" y="67974"/>
            <a:ext cx="4408484" cy="5000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６．納入書の取扱いについて</a:t>
            </a:r>
            <a:endParaRPr kumimoji="0" lang="ja-JP" altLang="ja-JP" sz="20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3" name="Text Box 4">
            <a:extLst>
              <a:ext uri="{FF2B5EF4-FFF2-40B4-BE49-F238E27FC236}">
                <a16:creationId xmlns:a16="http://schemas.microsoft.com/office/drawing/2014/main" id="{CC0317CB-1148-44F9-9417-0F34D7E9848D}"/>
              </a:ext>
            </a:extLst>
          </p:cNvPr>
          <p:cNvSpPr txBox="1">
            <a:spLocks noChangeArrowheads="1"/>
          </p:cNvSpPr>
          <p:nvPr/>
        </p:nvSpPr>
        <p:spPr bwMode="auto">
          <a:xfrm>
            <a:off x="304795" y="563419"/>
            <a:ext cx="4556138" cy="57727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R="0" lvl="0" indent="176213" algn="l" defTabSz="914400" rtl="0" eaLnBrk="0" fontAlgn="base" latinLnBrk="0" hangingPunct="0">
              <a:lnSpc>
                <a:spcPts val="18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特別徴収の納入書につきましては、</a:t>
            </a: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OCR</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（光学文字読取装置）により数字を読み取りますので、次の点に留意し、お取扱いください。</a:t>
            </a:r>
          </a:p>
          <a:p>
            <a:pPr marL="0" marR="0" lvl="0" indent="0" algn="l" defTabSz="914400" rtl="0" eaLnBrk="0" fontAlgn="base" latinLnBrk="0" hangingPunct="0">
              <a:lnSpc>
                <a:spcPts val="1800"/>
              </a:lnSpc>
              <a:spcBef>
                <a:spcPct val="0"/>
              </a:spcBef>
              <a:spcAft>
                <a:spcPct val="0"/>
              </a:spcAft>
              <a:buClrTx/>
              <a:buSzTx/>
              <a:buFontTx/>
              <a:buNone/>
              <a:tabLst/>
            </a:pPr>
            <a:endPar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18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《記入方法》</a:t>
            </a:r>
            <a:endPar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228600" marR="0" lvl="0" indent="-228600" defTabSz="914400" rtl="0" eaLnBrk="0" fontAlgn="base" latinLnBrk="0" hangingPunct="0">
              <a:lnSpc>
                <a:spcPts val="1800"/>
              </a:lnSpc>
              <a:spcBef>
                <a:spcPct val="0"/>
              </a:spcBef>
              <a:spcAft>
                <a:spcPct val="0"/>
              </a:spcAft>
              <a:buClrTx/>
              <a:buSzTx/>
              <a:buFontTx/>
              <a:buAutoNum type="arabicParenBoth"/>
              <a:tabLst/>
            </a:pP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納入書には、</a:t>
            </a:r>
            <a:r>
              <a:rPr kumimoji="0" lang="ja-JP" altLang="en-US"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あらかじめ</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税額が印字されていますので、</a:t>
            </a:r>
            <a:r>
              <a:rPr kumimoji="0" lang="ja-JP"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納入税額に変更がない場合</a:t>
            </a:r>
            <a:r>
              <a:rPr kumimoji="0" lang="ja-JP" altLang="en-US"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は</a:t>
            </a:r>
            <a:r>
              <a:rPr kumimoji="0" lang="ja-JP"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、何も記入しないで納入してください。 </a:t>
            </a:r>
            <a:endParaRPr kumimoji="0" lang="en-US"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algn="l" defTabSz="914400" rtl="0" eaLnBrk="0" fontAlgn="base" latinLnBrk="0" hangingPunct="0">
              <a:lnSpc>
                <a:spcPts val="1800"/>
              </a:lnSpc>
              <a:spcBef>
                <a:spcPct val="0"/>
              </a:spcBef>
              <a:spcAft>
                <a:spcPct val="0"/>
              </a:spcAft>
              <a:buClrTx/>
              <a:buSzTx/>
              <a:tabLst/>
            </a:pPr>
            <a:endPar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176213" marR="0" lvl="0" indent="-176213" algn="l" defTabSz="914400" rtl="0" eaLnBrk="0" fontAlgn="base" latinLnBrk="0" hangingPunct="0">
              <a:lnSpc>
                <a:spcPts val="1800"/>
              </a:lnSpc>
              <a:spcBef>
                <a:spcPct val="0"/>
              </a:spcBef>
              <a:spcAft>
                <a:spcPct val="0"/>
              </a:spcAft>
              <a:buClrTx/>
              <a:buSzTx/>
              <a:buFontTx/>
              <a:buNone/>
              <a:tabLst/>
            </a:pPr>
            <a:r>
              <a:rPr kumimoji="0" lang="en-US" altLang="ja-JP" sz="1200" i="0"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(2) </a:t>
            </a:r>
            <a:r>
              <a:rPr kumimoji="0" lang="ja-JP"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納入する金額に変更がある場合</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（退職・転勤・税額変更等）</a:t>
            </a:r>
            <a:r>
              <a:rPr kumimoji="0" lang="ja-JP"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は、「納入金額(</a:t>
            </a:r>
            <a:r>
              <a:rPr kumimoji="0" lang="en-US"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a:t>
            </a:r>
            <a:r>
              <a:rPr kumimoji="0" lang="ja-JP"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」欄の金額を黒色の二重の横線で抹消し、「納入金額(</a:t>
            </a:r>
            <a:r>
              <a:rPr kumimoji="0" lang="en-US"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2)</a:t>
            </a:r>
            <a:r>
              <a:rPr kumimoji="0" lang="ja-JP" altLang="ja-JP" sz="1200" b="1" i="0" u="sng"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」欄に納入する金額を記入してください。</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p>
          <a:p>
            <a:pPr marL="0" marR="0" lvl="0" indent="0" algn="l" defTabSz="914400" rtl="0" eaLnBrk="0" fontAlgn="base" latinLnBrk="0" hangingPunct="0">
              <a:lnSpc>
                <a:spcPts val="1800"/>
              </a:lnSpc>
              <a:spcBef>
                <a:spcPct val="0"/>
              </a:spcBef>
              <a:spcAft>
                <a:spcPct val="0"/>
              </a:spcAft>
              <a:buClrTx/>
              <a:buSzTx/>
              <a:buFontTx/>
              <a:buNone/>
              <a:tabLst/>
            </a:pPr>
            <a:endPar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1800"/>
              </a:lnSpc>
              <a:spcBef>
                <a:spcPct val="0"/>
              </a:spcBef>
              <a:spcAft>
                <a:spcPct val="0"/>
              </a:spcAft>
              <a:buClrTx/>
              <a:buSzTx/>
              <a:buFontTx/>
              <a:buNone/>
              <a:tabLst/>
            </a:pP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《記入上の留意点》</a:t>
            </a:r>
            <a:endPar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228600" marR="0" lvl="0" indent="-228600" algn="l" defTabSz="914400" rtl="0" eaLnBrk="0" fontAlgn="base" latinLnBrk="0" hangingPunct="0">
              <a:lnSpc>
                <a:spcPts val="1800"/>
              </a:lnSpc>
              <a:spcBef>
                <a:spcPct val="0"/>
              </a:spcBef>
              <a:spcAft>
                <a:spcPct val="0"/>
              </a:spcAft>
              <a:buClrTx/>
              <a:buSzTx/>
              <a:buFontTx/>
              <a:buAutoNum type="arabicParenBoth"/>
              <a:tabLst/>
            </a:pP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黒のボールペンで記入してください。</a:t>
            </a:r>
            <a:endPar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176213" marR="0" lvl="0" indent="-176213" algn="l" defTabSz="914400" rtl="0" eaLnBrk="0" fontAlgn="base" latinLnBrk="0" hangingPunct="0">
              <a:lnSpc>
                <a:spcPts val="1800"/>
              </a:lnSpc>
              <a:spcBef>
                <a:spcPct val="0"/>
              </a:spcBef>
              <a:spcAft>
                <a:spcPct val="0"/>
              </a:spcAft>
              <a:buClrTx/>
              <a:buSzTx/>
              <a:buFontTx/>
              <a:buAutoNum type="arabicParenBoth"/>
              <a:tabLst/>
            </a:pP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数字を記入する場合は、ワクからはみ出さないようにしてください。</a:t>
            </a:r>
            <a:endPar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228600" marR="0" lvl="0" indent="-228600" algn="l" defTabSz="914400" rtl="0" eaLnBrk="0" fontAlgn="base" latinLnBrk="0" hangingPunct="0">
              <a:lnSpc>
                <a:spcPts val="1800"/>
              </a:lnSpc>
              <a:spcBef>
                <a:spcPct val="0"/>
              </a:spcBef>
              <a:spcAft>
                <a:spcPct val="0"/>
              </a:spcAft>
              <a:buClrTx/>
              <a:buSzTx/>
              <a:buFontTx/>
              <a:buAutoNum type="arabicParenBoth"/>
              <a:tabLst/>
            </a:pP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記入数字の字体については、次のようにしてください。</a:t>
            </a:r>
            <a:endPar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algn="l" defTabSz="914400" rtl="0" eaLnBrk="0" fontAlgn="base" latinLnBrk="0" hangingPunct="0">
              <a:lnSpc>
                <a:spcPts val="1800"/>
              </a:lnSpc>
              <a:spcBef>
                <a:spcPct val="0"/>
              </a:spcBef>
              <a:spcAft>
                <a:spcPct val="0"/>
              </a:spcAft>
              <a:buClrTx/>
              <a:buSzTx/>
              <a:tabLst/>
            </a:pPr>
            <a:r>
              <a:rPr lang="ja-JP" altLang="en-US" sz="1200" dirty="0">
                <a:solidFill>
                  <a:srgbClr val="000000"/>
                </a:solidFill>
                <a:latin typeface="BIZ UD明朝 Medium" panose="02020500000000000000" pitchFamily="17" charset="-128"/>
                <a:ea typeface="BIZ UD明朝 Medium" panose="02020500000000000000" pitchFamily="17" charset="-128"/>
              </a:rPr>
              <a:t>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字体例</a:t>
            </a:r>
            <a:r>
              <a:rPr kumimoji="0" lang="ja-JP" altLang="en-US"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１ ２ ３ ４ ５ ６ ７ ８ ９ ０</a:t>
            </a:r>
            <a:endParaRPr lang="en-US" altLang="ja-JP" sz="1200" dirty="0">
              <a:solidFill>
                <a:srgbClr val="000000"/>
              </a:solidFill>
              <a:latin typeface="BIZ UD明朝 Medium" panose="02020500000000000000" pitchFamily="17" charset="-128"/>
              <a:ea typeface="BIZ UD明朝 Medium" panose="02020500000000000000" pitchFamily="17" charset="-128"/>
            </a:endParaRPr>
          </a:p>
          <a:p>
            <a:pPr marL="266700" marR="0" lvl="0" indent="-88900" algn="l" defTabSz="914400" rtl="0" eaLnBrk="0" fontAlgn="base" latinLnBrk="0" hangingPunct="0">
              <a:lnSpc>
                <a:spcPts val="1800"/>
              </a:lnSpc>
              <a:spcBef>
                <a:spcPct val="0"/>
              </a:spcBef>
              <a:spcAft>
                <a:spcPct val="0"/>
              </a:spcAft>
              <a:buClrTx/>
              <a:buSzTx/>
              <a:tabLst/>
            </a:pP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※特に</a:t>
            </a:r>
            <a:r>
              <a:rPr kumimoji="0" lang="ja-JP" altLang="en-US"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数字の「１」については、斜めに記入しないでください。</a:t>
            </a:r>
            <a:endParaRPr kumimoji="0" lang="ja-JP" altLang="en-US"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176213" marR="0" lvl="0" indent="-176213" algn="l" defTabSz="914400" rtl="0" eaLnBrk="0" fontAlgn="base" latinLnBrk="0" hangingPunct="0">
              <a:lnSpc>
                <a:spcPts val="1800"/>
              </a:lnSpc>
              <a:spcBef>
                <a:spcPct val="0"/>
              </a:spcBef>
              <a:spcAft>
                <a:spcPct val="0"/>
              </a:spcAft>
              <a:buClrTx/>
              <a:buSzTx/>
              <a:buFontTx/>
              <a:buNone/>
              <a:tabLst/>
            </a:pP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(4)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「納入金額</a:t>
            </a:r>
            <a:r>
              <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(2)</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」欄の数字の頭に「￥、金･･等」は記入しないでください。</a:t>
            </a:r>
            <a:endParaRPr kumimoji="0" lang="en-US"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176213" marR="0" lvl="0" indent="-176213" algn="l" defTabSz="914400" rtl="0" eaLnBrk="0" fontAlgn="base" latinLnBrk="0" hangingPunct="0">
              <a:lnSpc>
                <a:spcPts val="1800"/>
              </a:lnSpc>
              <a:spcBef>
                <a:spcPct val="0"/>
              </a:spcBef>
              <a:spcAft>
                <a:spcPct val="0"/>
              </a:spcAft>
              <a:buClrTx/>
              <a:buSzTx/>
              <a:buFontTx/>
              <a:buNone/>
              <a:tabLst/>
            </a:pPr>
            <a:r>
              <a:rPr lang="en-US" altLang="ja-JP" sz="1200" dirty="0">
                <a:solidFill>
                  <a:srgbClr val="000000"/>
                </a:solidFill>
                <a:latin typeface="BIZ UD明朝 Medium" panose="02020500000000000000" pitchFamily="17" charset="-128"/>
                <a:ea typeface="BIZ UD明朝 Medium" panose="02020500000000000000" pitchFamily="17" charset="-128"/>
              </a:rPr>
              <a:t>(5) </a:t>
            </a:r>
            <a:r>
              <a:rPr kumimoji="0" lang="ja-JP" altLang="ja-JP" sz="12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納入済通知書は、汚したり折り曲げたりしないでください。</a:t>
            </a: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4" name="Text Box 5">
            <a:extLst>
              <a:ext uri="{FF2B5EF4-FFF2-40B4-BE49-F238E27FC236}">
                <a16:creationId xmlns:a16="http://schemas.microsoft.com/office/drawing/2014/main" id="{ED5B0325-A06F-4D8D-9E71-4A841C1946B0}"/>
              </a:ext>
            </a:extLst>
          </p:cNvPr>
          <p:cNvSpPr txBox="1">
            <a:spLocks noChangeArrowheads="1"/>
          </p:cNvSpPr>
          <p:nvPr/>
        </p:nvSpPr>
        <p:spPr bwMode="auto">
          <a:xfrm>
            <a:off x="5095579" y="185160"/>
            <a:ext cx="4686586" cy="3600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kumimoji="0" lang="ja-JP"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a:t>
            </a:r>
            <a:r>
              <a:rPr kumimoji="0" lang="ja-JP" altLang="en-US"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①</a:t>
            </a:r>
            <a:r>
              <a:rPr lang="en-US" altLang="ja-JP" sz="1400" dirty="0">
                <a:solidFill>
                  <a:srgbClr val="000000"/>
                </a:solidFill>
                <a:latin typeface="BIZ UDゴシック" panose="020B0400000000000000" pitchFamily="49" charset="-128"/>
                <a:ea typeface="BIZ UDゴシック" panose="020B0400000000000000" pitchFamily="49" charset="-128"/>
              </a:rPr>
              <a:t>【</a:t>
            </a:r>
            <a:r>
              <a:rPr lang="ja-JP" altLang="en-US" sz="1400" dirty="0">
                <a:solidFill>
                  <a:srgbClr val="000000"/>
                </a:solidFill>
                <a:latin typeface="BIZ UDゴシック" panose="020B0400000000000000" pitchFamily="49" charset="-128"/>
                <a:ea typeface="BIZ UDゴシック" panose="020B0400000000000000" pitchFamily="49" charset="-128"/>
              </a:rPr>
              <a:t>給与分の支払額を変更する場合</a:t>
            </a:r>
            <a:r>
              <a:rPr lang="en-US" altLang="ja-JP" sz="1400" dirty="0">
                <a:solidFill>
                  <a:srgbClr val="000000"/>
                </a:solidFill>
                <a:latin typeface="BIZ UDゴシック" panose="020B0400000000000000" pitchFamily="49" charset="-128"/>
                <a:ea typeface="BIZ UDゴシック" panose="020B0400000000000000" pitchFamily="49" charset="-128"/>
              </a:rPr>
              <a:t>】</a:t>
            </a:r>
            <a:endParaRPr kumimoji="0" lang="ja-JP" altLang="ja-JP"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pic>
        <p:nvPicPr>
          <p:cNvPr id="15368" name="Picture 8">
            <a:extLst>
              <a:ext uri="{FF2B5EF4-FFF2-40B4-BE49-F238E27FC236}">
                <a16:creationId xmlns:a16="http://schemas.microsoft.com/office/drawing/2014/main" id="{74676C36-A6B3-4AAA-ADA9-C74EC1665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642" y="767194"/>
            <a:ext cx="4500563" cy="455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cxnSp>
        <p:nvCxnSpPr>
          <p:cNvPr id="15370" name="AutoShape 10">
            <a:extLst>
              <a:ext uri="{FF2B5EF4-FFF2-40B4-BE49-F238E27FC236}">
                <a16:creationId xmlns:a16="http://schemas.microsoft.com/office/drawing/2014/main" id="{3CAAF702-499D-4E1A-9C02-39249133DDE5}"/>
              </a:ext>
            </a:extLst>
          </p:cNvPr>
          <p:cNvCxnSpPr>
            <a:cxnSpLocks noChangeShapeType="1"/>
          </p:cNvCxnSpPr>
          <p:nvPr/>
        </p:nvCxnSpPr>
        <p:spPr bwMode="auto">
          <a:xfrm flipH="1">
            <a:off x="9248770" y="1897351"/>
            <a:ext cx="431800" cy="0"/>
          </a:xfrm>
          <a:prstGeom prst="straightConnector1">
            <a:avLst/>
          </a:prstGeom>
          <a:noFill/>
          <a:ln w="28575" algn="ctr">
            <a:solidFill>
              <a:srgbClr val="0000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5371" name="AutoShape 11">
            <a:extLst>
              <a:ext uri="{FF2B5EF4-FFF2-40B4-BE49-F238E27FC236}">
                <a16:creationId xmlns:a16="http://schemas.microsoft.com/office/drawing/2014/main" id="{10DB5FE8-ED9E-471D-B764-A5886EEE10A4}"/>
              </a:ext>
            </a:extLst>
          </p:cNvPr>
          <p:cNvCxnSpPr>
            <a:cxnSpLocks noChangeShapeType="1"/>
          </p:cNvCxnSpPr>
          <p:nvPr/>
        </p:nvCxnSpPr>
        <p:spPr bwMode="auto">
          <a:xfrm flipH="1">
            <a:off x="9693270" y="1907313"/>
            <a:ext cx="4763" cy="3564000"/>
          </a:xfrm>
          <a:prstGeom prst="straightConnector1">
            <a:avLst/>
          </a:prstGeom>
          <a:noFill/>
          <a:ln w="25400"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5372" name="AutoShape 12">
            <a:extLst>
              <a:ext uri="{FF2B5EF4-FFF2-40B4-BE49-F238E27FC236}">
                <a16:creationId xmlns:a16="http://schemas.microsoft.com/office/drawing/2014/main" id="{4B2297AE-AA35-4BF5-ADB6-BEE089E04E70}"/>
              </a:ext>
            </a:extLst>
          </p:cNvPr>
          <p:cNvCxnSpPr>
            <a:cxnSpLocks noChangeShapeType="1"/>
          </p:cNvCxnSpPr>
          <p:nvPr/>
        </p:nvCxnSpPr>
        <p:spPr bwMode="auto">
          <a:xfrm flipH="1">
            <a:off x="9290045" y="2449801"/>
            <a:ext cx="396875" cy="0"/>
          </a:xfrm>
          <a:prstGeom prst="straightConnector1">
            <a:avLst/>
          </a:prstGeom>
          <a:noFill/>
          <a:ln w="28575" algn="ctr">
            <a:solidFill>
              <a:srgbClr val="000000"/>
            </a:solidFill>
            <a:prstDash val="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4" name="AutoShape 4">
            <a:extLst>
              <a:ext uri="{FF2B5EF4-FFF2-40B4-BE49-F238E27FC236}">
                <a16:creationId xmlns:a16="http://schemas.microsoft.com/office/drawing/2014/main" id="{D4ABFCB0-3C5E-43B8-8F0D-0F80C0F0A5DC}"/>
              </a:ext>
            </a:extLst>
          </p:cNvPr>
          <p:cNvSpPr>
            <a:spLocks noChangeArrowheads="1"/>
          </p:cNvSpPr>
          <p:nvPr/>
        </p:nvSpPr>
        <p:spPr bwMode="auto">
          <a:xfrm>
            <a:off x="5120682" y="5388814"/>
            <a:ext cx="4647191" cy="1020065"/>
          </a:xfrm>
          <a:prstGeom prst="roundRect">
            <a:avLst>
              <a:gd name="adj" fmla="val 10648"/>
            </a:avLst>
          </a:prstGeom>
          <a:solidFill>
            <a:schemeClr val="bg1">
              <a:lumMod val="95000"/>
            </a:schemeClr>
          </a:solidFill>
          <a:ln w="19050" algn="in">
            <a:solidFill>
              <a:srgbClr val="000000"/>
            </a:solidFill>
            <a:prstDash val="solid"/>
            <a:round/>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lnSpc>
                <a:spcPts val="1600"/>
              </a:lnSpc>
              <a:spcBef>
                <a:spcPct val="0"/>
              </a:spcBef>
              <a:spcAft>
                <a:spcPct val="0"/>
              </a:spcAft>
            </a:pPr>
            <a:r>
              <a:rPr kumimoji="0" lang="ja-JP" altLang="en-US" sz="11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lang="ja-JP" altLang="ja-JP" sz="1100" dirty="0">
                <a:solidFill>
                  <a:srgbClr val="000000"/>
                </a:solidFill>
                <a:latin typeface="BIZ UD明朝 Medium" panose="02020500000000000000" pitchFamily="17" charset="-128"/>
                <a:ea typeface="BIZ UD明朝 Medium" panose="02020500000000000000" pitchFamily="17" charset="-128"/>
              </a:rPr>
              <a:t>「納入金額(</a:t>
            </a:r>
            <a:r>
              <a:rPr lang="en-US" altLang="ja-JP" sz="1100" dirty="0">
                <a:solidFill>
                  <a:srgbClr val="000000"/>
                </a:solidFill>
                <a:latin typeface="BIZ UD明朝 Medium" panose="02020500000000000000" pitchFamily="17" charset="-128"/>
                <a:ea typeface="BIZ UD明朝 Medium" panose="02020500000000000000" pitchFamily="17" charset="-128"/>
              </a:rPr>
              <a:t>1</a:t>
            </a:r>
            <a:r>
              <a:rPr lang="ja-JP" altLang="ja-JP" sz="1100" dirty="0">
                <a:solidFill>
                  <a:srgbClr val="000000"/>
                </a:solidFill>
                <a:latin typeface="BIZ UD明朝 Medium" panose="02020500000000000000" pitchFamily="17" charset="-128"/>
                <a:ea typeface="BIZ UD明朝 Medium" panose="02020500000000000000" pitchFamily="17" charset="-128"/>
              </a:rPr>
              <a:t>)」の金額を二重横線で抹消した後、訂正後の金額を記入することは、読取装置の誤作動等により誤った処理がされてしまう恐れがありますので、絶対にしないでください。</a:t>
            </a:r>
          </a:p>
          <a:p>
            <a:pPr lvl="0" defTabSz="914400" eaLnBrk="0" fontAlgn="base" hangingPunct="0">
              <a:lnSpc>
                <a:spcPts val="1600"/>
              </a:lnSpc>
              <a:spcBef>
                <a:spcPct val="0"/>
              </a:spcBef>
              <a:spcAft>
                <a:spcPct val="0"/>
              </a:spcAft>
            </a:pPr>
            <a:r>
              <a:rPr lang="ja-JP" altLang="ja-JP" sz="1100" dirty="0">
                <a:solidFill>
                  <a:srgbClr val="000000"/>
                </a:solidFill>
                <a:latin typeface="BIZ UD明朝 Medium" panose="02020500000000000000" pitchFamily="17" charset="-128"/>
                <a:ea typeface="BIZ UD明朝 Medium" panose="02020500000000000000" pitchFamily="17" charset="-128"/>
              </a:rPr>
              <a:t>　</a:t>
            </a:r>
            <a:r>
              <a:rPr lang="ja-JP" altLang="ja-JP" sz="1100" u="sng" dirty="0">
                <a:solidFill>
                  <a:srgbClr val="000000"/>
                </a:solidFill>
                <a:latin typeface="BIZ UD明朝 Medium" panose="02020500000000000000" pitchFamily="17" charset="-128"/>
                <a:ea typeface="BIZ UD明朝 Medium" panose="02020500000000000000" pitchFamily="17" charset="-128"/>
              </a:rPr>
              <a:t>訂正後の金額は必ず「納入金額（</a:t>
            </a:r>
            <a:r>
              <a:rPr lang="en-US" altLang="ja-JP" sz="1100" u="sng" dirty="0">
                <a:solidFill>
                  <a:srgbClr val="000000"/>
                </a:solidFill>
                <a:latin typeface="BIZ UD明朝 Medium" panose="02020500000000000000" pitchFamily="17" charset="-128"/>
                <a:ea typeface="BIZ UD明朝 Medium" panose="02020500000000000000" pitchFamily="17" charset="-128"/>
              </a:rPr>
              <a:t>2</a:t>
            </a:r>
            <a:r>
              <a:rPr lang="ja-JP" altLang="ja-JP" sz="1100" u="sng" dirty="0">
                <a:solidFill>
                  <a:srgbClr val="000000"/>
                </a:solidFill>
                <a:latin typeface="BIZ UD明朝 Medium" panose="02020500000000000000" pitchFamily="17" charset="-128"/>
                <a:ea typeface="BIZ UD明朝 Medium" panose="02020500000000000000" pitchFamily="17" charset="-128"/>
              </a:rPr>
              <a:t>）」に記載してください。</a:t>
            </a:r>
            <a:endParaRPr lang="ja-JP" altLang="ja-JP" u="sng" dirty="0">
              <a:latin typeface="BIZ UD明朝 Medium" panose="02020500000000000000" pitchFamily="17" charset="-128"/>
              <a:ea typeface="BIZ UD明朝 Medium" panose="02020500000000000000" pitchFamily="17" charset="-128"/>
            </a:endParaRPr>
          </a:p>
        </p:txBody>
      </p:sp>
      <p:sp>
        <p:nvSpPr>
          <p:cNvPr id="8" name="スライド番号プレースホルダー 7">
            <a:extLst>
              <a:ext uri="{FF2B5EF4-FFF2-40B4-BE49-F238E27FC236}">
                <a16:creationId xmlns:a16="http://schemas.microsoft.com/office/drawing/2014/main" id="{6FD173D8-C401-431B-86F3-4CE2B7207497}"/>
              </a:ext>
            </a:extLst>
          </p:cNvPr>
          <p:cNvSpPr>
            <a:spLocks noGrp="1"/>
          </p:cNvSpPr>
          <p:nvPr>
            <p:ph type="sldNum" sz="quarter" idx="12"/>
          </p:nvPr>
        </p:nvSpPr>
        <p:spPr/>
        <p:txBody>
          <a:bodyPr/>
          <a:lstStyle/>
          <a:p>
            <a:r>
              <a:rPr kumimoji="1" lang="en-US" altLang="ja-JP" dirty="0">
                <a:solidFill>
                  <a:schemeClr val="tx1"/>
                </a:solidFill>
              </a:rPr>
              <a:t>14</a:t>
            </a:r>
            <a:endParaRPr kumimoji="1" lang="ja-JP" altLang="en-US" dirty="0">
              <a:solidFill>
                <a:schemeClr val="tx1"/>
              </a:solidFill>
            </a:endParaRPr>
          </a:p>
        </p:txBody>
      </p:sp>
    </p:spTree>
    <p:extLst>
      <p:ext uri="{BB962C8B-B14F-4D97-AF65-F5344CB8AC3E}">
        <p14:creationId xmlns:p14="http://schemas.microsoft.com/office/powerpoint/2010/main" val="1923695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81C744E8-A295-4658-866B-C2431F7D3131}"/>
              </a:ext>
            </a:extLst>
          </p:cNvPr>
          <p:cNvSpPr txBox="1">
            <a:spLocks noChangeArrowheads="1"/>
          </p:cNvSpPr>
          <p:nvPr/>
        </p:nvSpPr>
        <p:spPr bwMode="auto">
          <a:xfrm>
            <a:off x="175418" y="909781"/>
            <a:ext cx="8697912" cy="878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ts val="2100"/>
              </a:lnSpc>
              <a:spcBef>
                <a:spcPct val="0"/>
              </a:spcBef>
              <a:spcAft>
                <a:spcPct val="0"/>
              </a:spcAft>
              <a:buClrTx/>
              <a:buSzTx/>
              <a:buFontTx/>
              <a:buNone/>
              <a:tabLst/>
            </a:pPr>
            <a:r>
              <a:rPr lang="ja-JP" altLang="en-US" sz="1400" dirty="0">
                <a:solidFill>
                  <a:srgbClr val="000000"/>
                </a:solidFill>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予備の納入書を使用する場合は、</a:t>
            </a: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何年何月分としての納入か、</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特別徴収義務者指定番号、</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納入金額総額（納入金額(</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欄）、</a:t>
            </a: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納入金額内訳（納入金額(</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2)</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欄）を必ず記入してください。</a:t>
            </a: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5" name="Text Box 5">
            <a:extLst>
              <a:ext uri="{FF2B5EF4-FFF2-40B4-BE49-F238E27FC236}">
                <a16:creationId xmlns:a16="http://schemas.microsoft.com/office/drawing/2014/main" id="{5912AC72-BF2B-4C7A-8345-21E69FEDD9A9}"/>
              </a:ext>
            </a:extLst>
          </p:cNvPr>
          <p:cNvSpPr txBox="1">
            <a:spLocks noChangeArrowheads="1"/>
          </p:cNvSpPr>
          <p:nvPr/>
        </p:nvSpPr>
        <p:spPr bwMode="auto">
          <a:xfrm>
            <a:off x="3159125" y="2219325"/>
            <a:ext cx="1876425"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6390" name="Picture 6" descr="P15_記入例2（領収証書、納入書、納入済通知書）">
            <a:extLst>
              <a:ext uri="{FF2B5EF4-FFF2-40B4-BE49-F238E27FC236}">
                <a16:creationId xmlns:a16="http://schemas.microsoft.com/office/drawing/2014/main" id="{5F67733E-F4A3-47A0-ACA3-291DA3731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 y="2132444"/>
            <a:ext cx="9720263" cy="317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Text Box 5">
            <a:extLst>
              <a:ext uri="{FF2B5EF4-FFF2-40B4-BE49-F238E27FC236}">
                <a16:creationId xmlns:a16="http://schemas.microsoft.com/office/drawing/2014/main" id="{6F670911-9262-4FC4-AAA5-5B68567DB730}"/>
              </a:ext>
            </a:extLst>
          </p:cNvPr>
          <p:cNvSpPr txBox="1">
            <a:spLocks noChangeArrowheads="1"/>
          </p:cNvSpPr>
          <p:nvPr/>
        </p:nvSpPr>
        <p:spPr bwMode="auto">
          <a:xfrm>
            <a:off x="348964" y="214675"/>
            <a:ext cx="4686586" cy="360000"/>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kumimoji="0" lang="ja-JP"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a:t>
            </a:r>
            <a:r>
              <a:rPr lang="ja-JP" altLang="en-US" sz="1400" dirty="0">
                <a:solidFill>
                  <a:srgbClr val="000000"/>
                </a:solidFill>
                <a:latin typeface="BIZ UDゴシック" panose="020B0400000000000000" pitchFamily="49" charset="-128"/>
                <a:ea typeface="BIZ UDゴシック" panose="020B0400000000000000" pitchFamily="49" charset="-128"/>
              </a:rPr>
              <a:t>②</a:t>
            </a:r>
            <a:r>
              <a:rPr lang="en-US" altLang="ja-JP" sz="1400" dirty="0">
                <a:solidFill>
                  <a:srgbClr val="000000"/>
                </a:solidFill>
                <a:latin typeface="BIZ UDゴシック" panose="020B0400000000000000" pitchFamily="49" charset="-128"/>
                <a:ea typeface="BIZ UDゴシック" panose="020B0400000000000000" pitchFamily="49" charset="-128"/>
              </a:rPr>
              <a:t>【</a:t>
            </a:r>
            <a:r>
              <a:rPr lang="ja-JP" altLang="en-US" sz="1400" dirty="0">
                <a:solidFill>
                  <a:srgbClr val="000000"/>
                </a:solidFill>
                <a:latin typeface="BIZ UDゴシック" panose="020B0400000000000000" pitchFamily="49" charset="-128"/>
                <a:ea typeface="BIZ UDゴシック" panose="020B0400000000000000" pitchFamily="49" charset="-128"/>
              </a:rPr>
              <a:t>予備の納入書を使用して納入する場合</a:t>
            </a:r>
            <a:r>
              <a:rPr lang="en-US" altLang="ja-JP" sz="1400" dirty="0">
                <a:solidFill>
                  <a:srgbClr val="000000"/>
                </a:solidFill>
                <a:latin typeface="BIZ UDゴシック" panose="020B0400000000000000" pitchFamily="49" charset="-128"/>
                <a:ea typeface="BIZ UDゴシック" panose="020B0400000000000000" pitchFamily="49" charset="-128"/>
              </a:rPr>
              <a:t>】</a:t>
            </a:r>
            <a:endParaRPr kumimoji="0" lang="ja-JP" altLang="ja-JP"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6" name="スライド番号プレースホルダー 5">
            <a:extLst>
              <a:ext uri="{FF2B5EF4-FFF2-40B4-BE49-F238E27FC236}">
                <a16:creationId xmlns:a16="http://schemas.microsoft.com/office/drawing/2014/main" id="{2F652515-188A-40EF-8318-7D8B97F633E8}"/>
              </a:ext>
            </a:extLst>
          </p:cNvPr>
          <p:cNvSpPr>
            <a:spLocks noGrp="1"/>
          </p:cNvSpPr>
          <p:nvPr>
            <p:ph type="sldNum" sz="quarter" idx="12"/>
          </p:nvPr>
        </p:nvSpPr>
        <p:spPr/>
        <p:txBody>
          <a:bodyPr/>
          <a:lstStyle/>
          <a:p>
            <a:r>
              <a:rPr kumimoji="1" lang="en-US" altLang="ja-JP" dirty="0">
                <a:solidFill>
                  <a:schemeClr val="tx1"/>
                </a:solidFill>
              </a:rPr>
              <a:t>15</a:t>
            </a:r>
            <a:endParaRPr kumimoji="1" lang="ja-JP" altLang="en-US" dirty="0">
              <a:solidFill>
                <a:schemeClr val="tx1"/>
              </a:solidFill>
            </a:endParaRPr>
          </a:p>
        </p:txBody>
      </p:sp>
    </p:spTree>
    <p:extLst>
      <p:ext uri="{BB962C8B-B14F-4D97-AF65-F5344CB8AC3E}">
        <p14:creationId xmlns:p14="http://schemas.microsoft.com/office/powerpoint/2010/main" val="3475671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DF164A44-A7C8-48DA-8D73-DD1BFB30A922}"/>
              </a:ext>
            </a:extLst>
          </p:cNvPr>
          <p:cNvSpPr txBox="1">
            <a:spLocks noChangeArrowheads="1"/>
          </p:cNvSpPr>
          <p:nvPr/>
        </p:nvSpPr>
        <p:spPr bwMode="auto">
          <a:xfrm>
            <a:off x="379413" y="2205038"/>
            <a:ext cx="207962" cy="29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cxnSp>
        <p:nvCxnSpPr>
          <p:cNvPr id="17416" name="AutoShape 8">
            <a:extLst>
              <a:ext uri="{FF2B5EF4-FFF2-40B4-BE49-F238E27FC236}">
                <a16:creationId xmlns:a16="http://schemas.microsoft.com/office/drawing/2014/main" id="{93449552-9C1E-46DC-92BF-75FBE9E72E08}"/>
              </a:ext>
            </a:extLst>
          </p:cNvPr>
          <p:cNvCxnSpPr>
            <a:cxnSpLocks noChangeShapeType="1"/>
          </p:cNvCxnSpPr>
          <p:nvPr/>
        </p:nvCxnSpPr>
        <p:spPr bwMode="auto">
          <a:xfrm>
            <a:off x="4946650" y="0"/>
            <a:ext cx="12700" cy="5495925"/>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pic>
        <p:nvPicPr>
          <p:cNvPr id="17417" name="Picture 9" descr="P16_記入例3（領収証書）">
            <a:extLst>
              <a:ext uri="{FF2B5EF4-FFF2-40B4-BE49-F238E27FC236}">
                <a16:creationId xmlns:a16="http://schemas.microsoft.com/office/drawing/2014/main" id="{3C700783-A4BE-4900-887A-B1A684A2C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94" y="1087438"/>
            <a:ext cx="4446588" cy="458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8" name="Picture 10" descr="P16_記入例4（領収証書）">
            <a:extLst>
              <a:ext uri="{FF2B5EF4-FFF2-40B4-BE49-F238E27FC236}">
                <a16:creationId xmlns:a16="http://schemas.microsoft.com/office/drawing/2014/main" id="{A666A27B-001F-42A5-A090-FF0AB11C4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708" y="1081088"/>
            <a:ext cx="4510087" cy="459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 Box 5">
            <a:extLst>
              <a:ext uri="{FF2B5EF4-FFF2-40B4-BE49-F238E27FC236}">
                <a16:creationId xmlns:a16="http://schemas.microsoft.com/office/drawing/2014/main" id="{1E432CEC-05A3-4DAB-9313-2B16F0FE6C67}"/>
              </a:ext>
            </a:extLst>
          </p:cNvPr>
          <p:cNvSpPr txBox="1">
            <a:spLocks noChangeArrowheads="1"/>
          </p:cNvSpPr>
          <p:nvPr/>
        </p:nvSpPr>
        <p:spPr bwMode="auto">
          <a:xfrm>
            <a:off x="158188" y="143309"/>
            <a:ext cx="4644000" cy="7318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ja-JP"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a:t>
            </a:r>
            <a:r>
              <a:rPr kumimoji="0" lang="ja-JP" altLang="en-US"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③</a:t>
            </a:r>
            <a:endParaRPr kumimoji="0" lang="en-US"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176213" lvl="0" defTabSz="914400" eaLnBrk="0" fontAlgn="base" hangingPunct="0">
              <a:spcBef>
                <a:spcPct val="0"/>
              </a:spcBef>
              <a:spcAft>
                <a:spcPct val="0"/>
              </a:spcAft>
            </a:pPr>
            <a:r>
              <a:rPr lang="en-US" altLang="ja-JP" sz="1400" dirty="0">
                <a:solidFill>
                  <a:srgbClr val="000000"/>
                </a:solidFill>
                <a:latin typeface="BIZ UDゴシック" panose="020B0400000000000000" pitchFamily="49" charset="-128"/>
                <a:ea typeface="BIZ UDゴシック" panose="020B0400000000000000" pitchFamily="49" charset="-128"/>
              </a:rPr>
              <a:t>【</a:t>
            </a:r>
            <a:r>
              <a:rPr lang="ja-JP" altLang="en-US" sz="1400" dirty="0">
                <a:solidFill>
                  <a:srgbClr val="000000"/>
                </a:solidFill>
                <a:latin typeface="BIZ UDゴシック" panose="020B0400000000000000" pitchFamily="49" charset="-128"/>
                <a:ea typeface="BIZ UDゴシック" panose="020B0400000000000000" pitchFamily="49" charset="-128"/>
              </a:rPr>
              <a:t>給与分の市民税・県民税・森林環境税と退職所得分の市民税・県民税を合わせて納入する場合</a:t>
            </a:r>
            <a:r>
              <a:rPr lang="en-US" altLang="ja-JP" sz="1400" dirty="0">
                <a:solidFill>
                  <a:srgbClr val="000000"/>
                </a:solidFill>
                <a:latin typeface="BIZ UDゴシック" panose="020B0400000000000000" pitchFamily="49" charset="-128"/>
                <a:ea typeface="BIZ UDゴシック" panose="020B0400000000000000" pitchFamily="49" charset="-128"/>
              </a:rPr>
              <a:t>】</a:t>
            </a:r>
            <a:endParaRPr kumimoji="0" lang="ja-JP" altLang="ja-JP"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2" name="Text Box 5">
            <a:extLst>
              <a:ext uri="{FF2B5EF4-FFF2-40B4-BE49-F238E27FC236}">
                <a16:creationId xmlns:a16="http://schemas.microsoft.com/office/drawing/2014/main" id="{47D2712D-C07D-4F0F-8A0F-42A5E150BAFA}"/>
              </a:ext>
            </a:extLst>
          </p:cNvPr>
          <p:cNvSpPr txBox="1">
            <a:spLocks noChangeArrowheads="1"/>
          </p:cNvSpPr>
          <p:nvPr/>
        </p:nvSpPr>
        <p:spPr bwMode="auto">
          <a:xfrm>
            <a:off x="5066751" y="143309"/>
            <a:ext cx="4644000" cy="73183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ja-JP"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a:t>
            </a:r>
            <a:r>
              <a:rPr lang="ja-JP" altLang="en-US" sz="1400" dirty="0">
                <a:solidFill>
                  <a:srgbClr val="000000"/>
                </a:solidFill>
                <a:latin typeface="BIZ UDゴシック" panose="020B0400000000000000" pitchFamily="49" charset="-128"/>
                <a:ea typeface="BIZ UDゴシック" panose="020B0400000000000000" pitchFamily="49" charset="-128"/>
              </a:rPr>
              <a:t>④</a:t>
            </a:r>
            <a:endParaRPr kumimoji="0" lang="en-US"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176213" lvl="0" defTabSz="914400" eaLnBrk="0" fontAlgn="base" hangingPunct="0">
              <a:spcBef>
                <a:spcPct val="0"/>
              </a:spcBef>
              <a:spcAft>
                <a:spcPct val="0"/>
              </a:spcAft>
            </a:pPr>
            <a:r>
              <a:rPr lang="en-US" altLang="ja-JP" sz="1400" dirty="0">
                <a:solidFill>
                  <a:srgbClr val="000000"/>
                </a:solidFill>
                <a:latin typeface="BIZ UDゴシック" panose="020B0400000000000000" pitchFamily="49" charset="-128"/>
                <a:ea typeface="BIZ UDゴシック" panose="020B0400000000000000" pitchFamily="49" charset="-128"/>
              </a:rPr>
              <a:t>【</a:t>
            </a:r>
            <a:r>
              <a:rPr lang="ja-JP" altLang="en-US" sz="1400" dirty="0">
                <a:solidFill>
                  <a:srgbClr val="000000"/>
                </a:solidFill>
                <a:latin typeface="BIZ UDゴシック" panose="020B0400000000000000" pitchFamily="49" charset="-128"/>
                <a:ea typeface="BIZ UDゴシック" panose="020B0400000000000000" pitchFamily="49" charset="-128"/>
              </a:rPr>
              <a:t>退職所得に係る市民税・県民税のみ納入する場合</a:t>
            </a:r>
            <a:r>
              <a:rPr lang="en-US" altLang="ja-JP" sz="1400" dirty="0">
                <a:solidFill>
                  <a:srgbClr val="000000"/>
                </a:solidFill>
                <a:latin typeface="BIZ UDゴシック" panose="020B0400000000000000" pitchFamily="49" charset="-128"/>
                <a:ea typeface="BIZ UDゴシック" panose="020B0400000000000000" pitchFamily="49" charset="-128"/>
              </a:rPr>
              <a:t>】</a:t>
            </a:r>
            <a:endParaRPr kumimoji="0" lang="ja-JP" altLang="ja-JP"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3" name="AutoShape 4">
            <a:extLst>
              <a:ext uri="{FF2B5EF4-FFF2-40B4-BE49-F238E27FC236}">
                <a16:creationId xmlns:a16="http://schemas.microsoft.com/office/drawing/2014/main" id="{7B7B5797-2DF6-4ED0-A0AE-CD453D460517}"/>
              </a:ext>
            </a:extLst>
          </p:cNvPr>
          <p:cNvSpPr>
            <a:spLocks noChangeArrowheads="1"/>
          </p:cNvSpPr>
          <p:nvPr/>
        </p:nvSpPr>
        <p:spPr bwMode="auto">
          <a:xfrm>
            <a:off x="1065646" y="5776912"/>
            <a:ext cx="7774709" cy="937779"/>
          </a:xfrm>
          <a:prstGeom prst="roundRect">
            <a:avLst>
              <a:gd name="adj" fmla="val 10648"/>
            </a:avLst>
          </a:prstGeom>
          <a:solidFill>
            <a:schemeClr val="bg1">
              <a:lumMod val="95000"/>
            </a:schemeClr>
          </a:solidFill>
          <a:ln w="19050" algn="in">
            <a:solidFill>
              <a:srgbClr val="000000"/>
            </a:solidFill>
            <a:prstDash val="solid"/>
            <a:round/>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lnSpc>
                <a:spcPts val="2100"/>
              </a:lnSpc>
              <a:spcBef>
                <a:spcPct val="0"/>
              </a:spcBef>
              <a:spcAft>
                <a:spcPct val="0"/>
              </a:spcAft>
            </a:pPr>
            <a:r>
              <a:rPr lang="ja-JP" altLang="en-US" sz="1400" dirty="0">
                <a:solidFill>
                  <a:srgbClr val="000000"/>
                </a:solidFill>
                <a:latin typeface="BIZ UD明朝 Medium" panose="02020500000000000000" pitchFamily="17" charset="-128"/>
                <a:ea typeface="BIZ UD明朝 Medium" panose="02020500000000000000" pitchFamily="17" charset="-128"/>
              </a:rPr>
              <a:t>　</a:t>
            </a:r>
            <a:r>
              <a:rPr lang="ja-JP" altLang="ja-JP" sz="1400" dirty="0">
                <a:solidFill>
                  <a:srgbClr val="000000"/>
                </a:solidFill>
                <a:latin typeface="BIZ UD明朝 Medium" panose="02020500000000000000" pitchFamily="17" charset="-128"/>
                <a:ea typeface="BIZ UD明朝 Medium" panose="02020500000000000000" pitchFamily="17" charset="-128"/>
              </a:rPr>
              <a:t>退職所得に係る市民税・県民税を納入する場合、納入済通知書</a:t>
            </a:r>
            <a:r>
              <a:rPr lang="ja-JP" altLang="ja-JP" sz="1400" b="1" dirty="0">
                <a:solidFill>
                  <a:srgbClr val="000000"/>
                </a:solidFill>
                <a:latin typeface="BIZ UD明朝 Medium" panose="02020500000000000000" pitchFamily="17" charset="-128"/>
                <a:ea typeface="BIZ UD明朝 Medium" panose="02020500000000000000" pitchFamily="17" charset="-128"/>
              </a:rPr>
              <a:t>裏面</a:t>
            </a:r>
            <a:r>
              <a:rPr lang="ja-JP" altLang="ja-JP" sz="1400" dirty="0">
                <a:solidFill>
                  <a:srgbClr val="000000"/>
                </a:solidFill>
                <a:latin typeface="BIZ UD明朝 Medium" panose="02020500000000000000" pitchFamily="17" charset="-128"/>
                <a:ea typeface="BIZ UD明朝 Medium" panose="02020500000000000000" pitchFamily="17" charset="-128"/>
              </a:rPr>
              <a:t>の</a:t>
            </a:r>
            <a:r>
              <a:rPr lang="ja-JP" altLang="ja-JP" sz="1400" b="1" dirty="0">
                <a:solidFill>
                  <a:srgbClr val="000000"/>
                </a:solidFill>
                <a:latin typeface="BIZ UD明朝 Medium" panose="02020500000000000000" pitchFamily="17" charset="-128"/>
                <a:ea typeface="BIZ UD明朝 Medium" panose="02020500000000000000" pitchFamily="17" charset="-128"/>
              </a:rPr>
              <a:t>「市民税・県民税納入申告書」</a:t>
            </a:r>
            <a:r>
              <a:rPr lang="ja-JP" altLang="ja-JP" sz="1400" dirty="0">
                <a:solidFill>
                  <a:srgbClr val="000000"/>
                </a:solidFill>
                <a:latin typeface="BIZ UD明朝 Medium" panose="02020500000000000000" pitchFamily="17" charset="-128"/>
                <a:ea typeface="BIZ UD明朝 Medium" panose="02020500000000000000" pitchFamily="17" charset="-128"/>
              </a:rPr>
              <a:t>及び</a:t>
            </a:r>
            <a:r>
              <a:rPr lang="ja-JP" altLang="ja-JP" sz="1400" b="1" dirty="0">
                <a:solidFill>
                  <a:srgbClr val="000000"/>
                </a:solidFill>
                <a:latin typeface="BIZ UD明朝 Medium" panose="02020500000000000000" pitchFamily="17" charset="-128"/>
                <a:ea typeface="BIZ UD明朝 Medium" panose="02020500000000000000" pitchFamily="17" charset="-128"/>
              </a:rPr>
              <a:t>「退職所得に係る市民税・県民税の納入内訳書」</a:t>
            </a:r>
            <a:r>
              <a:rPr lang="ja-JP" altLang="ja-JP" sz="1400" dirty="0">
                <a:solidFill>
                  <a:srgbClr val="000000"/>
                </a:solidFill>
                <a:latin typeface="BIZ UD明朝 Medium" panose="02020500000000000000" pitchFamily="17" charset="-128"/>
                <a:ea typeface="BIZ UD明朝 Medium" panose="02020500000000000000" pitchFamily="17" charset="-128"/>
              </a:rPr>
              <a:t>を必ず記入してください。</a:t>
            </a:r>
            <a:endParaRPr lang="ja-JP" altLang="ja-JP" dirty="0">
              <a:latin typeface="BIZ UD明朝 Medium" panose="02020500000000000000" pitchFamily="17" charset="-128"/>
              <a:ea typeface="BIZ UD明朝 Medium" panose="02020500000000000000" pitchFamily="17" charset="-128"/>
            </a:endParaRPr>
          </a:p>
        </p:txBody>
      </p:sp>
      <p:sp>
        <p:nvSpPr>
          <p:cNvPr id="8" name="スライド番号プレースホルダー 7">
            <a:extLst>
              <a:ext uri="{FF2B5EF4-FFF2-40B4-BE49-F238E27FC236}">
                <a16:creationId xmlns:a16="http://schemas.microsoft.com/office/drawing/2014/main" id="{D0A10830-1DF9-4421-B57F-EE937742A4DA}"/>
              </a:ext>
            </a:extLst>
          </p:cNvPr>
          <p:cNvSpPr>
            <a:spLocks noGrp="1"/>
          </p:cNvSpPr>
          <p:nvPr>
            <p:ph type="sldNum" sz="quarter" idx="12"/>
          </p:nvPr>
        </p:nvSpPr>
        <p:spPr/>
        <p:txBody>
          <a:bodyPr/>
          <a:lstStyle/>
          <a:p>
            <a:r>
              <a:rPr kumimoji="1" lang="en-US" altLang="ja-JP" dirty="0">
                <a:solidFill>
                  <a:schemeClr val="tx1"/>
                </a:solidFill>
              </a:rPr>
              <a:t>16</a:t>
            </a:r>
            <a:endParaRPr kumimoji="1" lang="ja-JP" altLang="en-US" dirty="0">
              <a:solidFill>
                <a:schemeClr val="tx1"/>
              </a:solidFill>
            </a:endParaRPr>
          </a:p>
        </p:txBody>
      </p:sp>
    </p:spTree>
    <p:extLst>
      <p:ext uri="{BB962C8B-B14F-4D97-AF65-F5344CB8AC3E}">
        <p14:creationId xmlns:p14="http://schemas.microsoft.com/office/powerpoint/2010/main" val="3237252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2">
            <a:extLst>
              <a:ext uri="{FF2B5EF4-FFF2-40B4-BE49-F238E27FC236}">
                <a16:creationId xmlns:a16="http://schemas.microsoft.com/office/drawing/2014/main" id="{C5BF0243-E8F0-45CB-B5C9-F0B91F2EF0ED}"/>
              </a:ext>
            </a:extLst>
          </p:cNvPr>
          <p:cNvSpPr txBox="1">
            <a:spLocks noChangeArrowheads="1"/>
          </p:cNvSpPr>
          <p:nvPr/>
        </p:nvSpPr>
        <p:spPr bwMode="auto">
          <a:xfrm>
            <a:off x="5652326" y="1504951"/>
            <a:ext cx="4063723" cy="503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R="0" lvl="0" indent="17621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退職所得の分離課税に係る特別徴収税額は、個人市民税・個人県民税・森林環境税納入書で納入してください。</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7621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の際は、個人市民税・個人県民税・森林環境税領収証書、納入書及び納入済通知書の表面にある「退職所得分」欄３箇所に、それぞれ金額を記入し、「個人市民税・個人県民税・森林環境税納入済通知書」裏面の「市民税・県民税納入申告書（退職手当分）」に必要事項を記入してください。</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7621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また、本紙後半の「退職所得に係る市民税・県民税の納入内訳書」をあわせて作成し、税務課へ提出してください。</a:t>
            </a:r>
          </a:p>
          <a:p>
            <a:pPr marL="0" marR="0" lvl="0" indent="0" algn="l" defTabSz="914400" rtl="0" eaLnBrk="0" fontAlgn="base" latinLnBrk="0" hangingPunct="0">
              <a:lnSpc>
                <a:spcPts val="21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※法人</a:t>
            </a:r>
            <a:r>
              <a:rPr lang="en-US" altLang="ja-JP" sz="1400" dirty="0">
                <a:solidFill>
                  <a:srgbClr val="000000"/>
                </a:solidFill>
                <a:latin typeface="BIZ UD明朝 Medium" panose="02020500000000000000" pitchFamily="17" charset="-128"/>
                <a:ea typeface="BIZ UD明朝 Medium" panose="02020500000000000000" pitchFamily="17" charset="-128"/>
              </a:rPr>
              <a:t>(</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個人</a:t>
            </a:r>
            <a:r>
              <a:rPr lang="en-US" altLang="ja-JP" sz="1400" dirty="0">
                <a:solidFill>
                  <a:srgbClr val="000000"/>
                </a:solidFill>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番号を忘れずに記入してください。</a:t>
            </a: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pic>
        <p:nvPicPr>
          <p:cNvPr id="18445" name="Picture 13" descr="P17_裏面">
            <a:extLst>
              <a:ext uri="{FF2B5EF4-FFF2-40B4-BE49-F238E27FC236}">
                <a16:creationId xmlns:a16="http://schemas.microsoft.com/office/drawing/2014/main" id="{B90A2355-DC4B-4A96-B7DD-114479573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51" y="1103928"/>
            <a:ext cx="5400000" cy="5204325"/>
          </a:xfrm>
          <a:prstGeom prst="rect">
            <a:avLst/>
          </a:prstGeom>
          <a:noFill/>
          <a:ln w="2540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4" name="Text Box 5">
            <a:extLst>
              <a:ext uri="{FF2B5EF4-FFF2-40B4-BE49-F238E27FC236}">
                <a16:creationId xmlns:a16="http://schemas.microsoft.com/office/drawing/2014/main" id="{90877A14-CBBA-4675-BE4B-8252275151E4}"/>
              </a:ext>
            </a:extLst>
          </p:cNvPr>
          <p:cNvSpPr txBox="1">
            <a:spLocks noChangeArrowheads="1"/>
          </p:cNvSpPr>
          <p:nvPr/>
        </p:nvSpPr>
        <p:spPr bwMode="auto">
          <a:xfrm>
            <a:off x="189951" y="94999"/>
            <a:ext cx="6340158" cy="699328"/>
          </a:xfrm>
          <a:prstGeom prst="rect">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kumimoji="0" lang="ja-JP" altLang="en-US"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ja-JP"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記入例</a:t>
            </a:r>
            <a:r>
              <a:rPr lang="ja-JP" altLang="en-US" sz="1400" dirty="0">
                <a:solidFill>
                  <a:srgbClr val="000000"/>
                </a:solidFill>
                <a:latin typeface="BIZ UDゴシック" panose="020B0400000000000000" pitchFamily="49" charset="-128"/>
                <a:ea typeface="BIZ UDゴシック" panose="020B0400000000000000" pitchFamily="49" charset="-128"/>
              </a:rPr>
              <a:t>⑤</a:t>
            </a:r>
            <a:endParaRPr kumimoji="0" lang="en-US" altLang="ja-JP" sz="1400" b="0"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176213" lvl="0" defTabSz="914400" eaLnBrk="0" fontAlgn="base" hangingPunct="0">
              <a:spcBef>
                <a:spcPct val="0"/>
              </a:spcBef>
              <a:spcAft>
                <a:spcPct val="0"/>
              </a:spcAft>
            </a:pPr>
            <a:r>
              <a:rPr lang="en-US" altLang="ja-JP" sz="1400" dirty="0">
                <a:solidFill>
                  <a:srgbClr val="000000"/>
                </a:solidFill>
                <a:latin typeface="BIZ UDゴシック" panose="020B0400000000000000" pitchFamily="49" charset="-128"/>
                <a:ea typeface="BIZ UDゴシック" panose="020B0400000000000000" pitchFamily="49" charset="-128"/>
              </a:rPr>
              <a:t>【</a:t>
            </a:r>
            <a:r>
              <a:rPr lang="ja-JP" altLang="en-US" sz="1400" dirty="0">
                <a:solidFill>
                  <a:srgbClr val="000000"/>
                </a:solidFill>
                <a:latin typeface="BIZ UDゴシック" panose="020B0400000000000000" pitchFamily="49" charset="-128"/>
                <a:ea typeface="BIZ UDゴシック" panose="020B0400000000000000" pitchFamily="49" charset="-128"/>
              </a:rPr>
              <a:t>退職所得に係る市民税・県民税を納入する場合（納入済通知書裏面）</a:t>
            </a:r>
            <a:r>
              <a:rPr lang="en-US" altLang="ja-JP" sz="1400" dirty="0">
                <a:solidFill>
                  <a:srgbClr val="000000"/>
                </a:solidFill>
                <a:latin typeface="BIZ UDゴシック" panose="020B0400000000000000" pitchFamily="49" charset="-128"/>
                <a:ea typeface="BIZ UDゴシック" panose="020B0400000000000000" pitchFamily="49" charset="-128"/>
              </a:rPr>
              <a:t>】</a:t>
            </a:r>
            <a:endParaRPr kumimoji="0" lang="ja-JP" altLang="ja-JP"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0" name="スライド番号プレースホルダー 9">
            <a:extLst>
              <a:ext uri="{FF2B5EF4-FFF2-40B4-BE49-F238E27FC236}">
                <a16:creationId xmlns:a16="http://schemas.microsoft.com/office/drawing/2014/main" id="{CFA68B45-A5AF-46F9-8F58-847D8AA80E6F}"/>
              </a:ext>
            </a:extLst>
          </p:cNvPr>
          <p:cNvSpPr>
            <a:spLocks noGrp="1"/>
          </p:cNvSpPr>
          <p:nvPr>
            <p:ph type="sldNum" sz="quarter" idx="12"/>
          </p:nvPr>
        </p:nvSpPr>
        <p:spPr/>
        <p:txBody>
          <a:bodyPr/>
          <a:lstStyle/>
          <a:p>
            <a:r>
              <a:rPr kumimoji="1" lang="en-US" altLang="ja-JP" dirty="0">
                <a:solidFill>
                  <a:schemeClr val="tx1"/>
                </a:solidFill>
              </a:rPr>
              <a:t>17</a:t>
            </a:r>
            <a:endParaRPr kumimoji="1" lang="ja-JP" altLang="en-US" dirty="0">
              <a:solidFill>
                <a:schemeClr val="tx1"/>
              </a:solidFill>
            </a:endParaRPr>
          </a:p>
        </p:txBody>
      </p:sp>
      <p:cxnSp>
        <p:nvCxnSpPr>
          <p:cNvPr id="3" name="直線矢印コネクタ 2">
            <a:extLst>
              <a:ext uri="{FF2B5EF4-FFF2-40B4-BE49-F238E27FC236}">
                <a16:creationId xmlns:a16="http://schemas.microsoft.com/office/drawing/2014/main" id="{8A1307B7-3859-5836-1E24-05E41ACB7A95}"/>
              </a:ext>
            </a:extLst>
          </p:cNvPr>
          <p:cNvCxnSpPr>
            <a:cxnSpLocks/>
          </p:cNvCxnSpPr>
          <p:nvPr/>
        </p:nvCxnSpPr>
        <p:spPr>
          <a:xfrm flipH="1">
            <a:off x="952500" y="4915290"/>
            <a:ext cx="304800" cy="98386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AutoShape 4">
            <a:extLst>
              <a:ext uri="{FF2B5EF4-FFF2-40B4-BE49-F238E27FC236}">
                <a16:creationId xmlns:a16="http://schemas.microsoft.com/office/drawing/2014/main" id="{4C32B182-8AAC-06E5-5497-5253180F7007}"/>
              </a:ext>
            </a:extLst>
          </p:cNvPr>
          <p:cNvSpPr>
            <a:spLocks noChangeArrowheads="1"/>
          </p:cNvSpPr>
          <p:nvPr/>
        </p:nvSpPr>
        <p:spPr bwMode="auto">
          <a:xfrm>
            <a:off x="336550" y="4312724"/>
            <a:ext cx="2012950" cy="602566"/>
          </a:xfrm>
          <a:prstGeom prst="wedgeRoundRectCallout">
            <a:avLst>
              <a:gd name="adj1" fmla="val 33077"/>
              <a:gd name="adj2" fmla="val 8902"/>
              <a:gd name="adj3" fmla="val 16667"/>
            </a:avLst>
          </a:prstGeom>
          <a:solidFill>
            <a:schemeClr val="bg1">
              <a:lumMod val="95000"/>
            </a:schemeClr>
          </a:solidFill>
          <a:ln w="19050" algn="in">
            <a:solidFill>
              <a:srgbClr val="000000"/>
            </a:solidFill>
            <a:miter lim="800000"/>
            <a:headEnd/>
            <a:tailEnd/>
          </a:ln>
          <a:effectLst/>
        </p:spPr>
        <p:txBody>
          <a:bodyPr vert="horz" wrap="square" lIns="36576" tIns="36576" rIns="36576" bIns="36576" numCol="1" anchor="ctr" anchorCtr="0" compatLnSpc="1">
            <a:prstTxWarp prst="textNoShape">
              <a:avLst/>
            </a:prstTxWarp>
          </a:bodyPr>
          <a:lstStyle/>
          <a:p>
            <a:pPr lvl="0" defTabSz="914400" eaLnBrk="0" fontAlgn="base" hangingPunct="0">
              <a:spcBef>
                <a:spcPct val="0"/>
              </a:spcBef>
              <a:spcAft>
                <a:spcPct val="0"/>
              </a:spcAft>
            </a:pPr>
            <a:r>
              <a:rPr lang="ja-JP" altLang="en-US" sz="1100" b="1" dirty="0">
                <a:solidFill>
                  <a:srgbClr val="000000"/>
                </a:solidFill>
                <a:latin typeface="BIZ UDゴシック" panose="020B0400000000000000" pitchFamily="49" charset="-128"/>
                <a:ea typeface="BIZ UDゴシック" panose="020B0400000000000000" pitchFamily="49" charset="-128"/>
              </a:rPr>
              <a:t>個人事業主の場合は個人番号を</a:t>
            </a:r>
            <a:r>
              <a:rPr kumimoji="0" lang="ja-JP" altLang="en-US" sz="11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記入してください。</a:t>
            </a:r>
            <a:endParaRPr kumimoji="0" lang="ja-JP" altLang="ja-JP" sz="18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56247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7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5D07374-1F49-41EA-B78F-6F21480DD4FC}"/>
              </a:ext>
            </a:extLst>
          </p:cNvPr>
          <p:cNvSpPr txBox="1">
            <a:spLocks noChangeArrowheads="1"/>
          </p:cNvSpPr>
          <p:nvPr/>
        </p:nvSpPr>
        <p:spPr bwMode="auto">
          <a:xfrm>
            <a:off x="638174" y="985691"/>
            <a:ext cx="9000000" cy="241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lnSpc>
                <a:spcPct val="150000"/>
              </a:lnSpc>
              <a:spcBef>
                <a:spcPct val="0"/>
              </a:spcBef>
              <a:spcAft>
                <a:spcPct val="0"/>
              </a:spcAf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１．</a:t>
            </a:r>
            <a:r>
              <a:rPr lang="ja-JP" altLang="en-US" sz="1400" dirty="0">
                <a:solidFill>
                  <a:srgbClr val="000000"/>
                </a:solidFill>
                <a:latin typeface="BIZ UD明朝 Medium" panose="02020500000000000000" pitchFamily="17" charset="-128"/>
                <a:ea typeface="BIZ UD明朝 Medium" panose="02020500000000000000" pitchFamily="17" charset="-128"/>
              </a:rPr>
              <a:t>給与支払報告・特別徴収に係る給与所得者異動届出書・</a:t>
            </a:r>
            <a:r>
              <a:rPr lang="ja-JP" altLang="ja-JP" sz="1400" dirty="0">
                <a:solidFill>
                  <a:srgbClr val="000000"/>
                </a:solidFill>
                <a:latin typeface="BIZ UD明朝 Medium" panose="02020500000000000000" pitchFamily="17" charset="-128"/>
                <a:ea typeface="BIZ UD明朝 Medium" panose="02020500000000000000" pitchFamily="17" charset="-128"/>
              </a:rPr>
              <a:t>・・・</a:t>
            </a:r>
            <a:r>
              <a:rPr lang="ja-JP" altLang="ja-JP" sz="1400">
                <a:solidFill>
                  <a:srgbClr val="000000"/>
                </a:solidFill>
                <a:latin typeface="BIZ UD明朝 Medium" panose="02020500000000000000" pitchFamily="17" charset="-128"/>
                <a:ea typeface="BIZ UD明朝 Medium" panose="02020500000000000000" pitchFamily="17" charset="-128"/>
              </a:rPr>
              <a:t>・</a:t>
            </a:r>
            <a:r>
              <a:rPr lang="ja-JP" altLang="en-US" sz="1400">
                <a:solidFill>
                  <a:srgbClr val="000000"/>
                </a:solidFill>
                <a:latin typeface="BIZ UD明朝 Medium" panose="02020500000000000000" pitchFamily="17" charset="-128"/>
                <a:ea typeface="BIZ UD明朝 Medium" panose="02020500000000000000" pitchFamily="17" charset="-128"/>
              </a:rPr>
              <a:t>・・・</a:t>
            </a:r>
            <a:r>
              <a:rPr lang="ja-JP" altLang="en-US" sz="1400" dirty="0">
                <a:solidFill>
                  <a:srgbClr val="000000"/>
                </a:solidFill>
                <a:latin typeface="BIZ UD明朝 Medium" panose="02020500000000000000" pitchFamily="17" charset="-128"/>
                <a:ea typeface="BIZ UD明朝 Medium" panose="02020500000000000000" pitchFamily="17" charset="-128"/>
              </a:rPr>
              <a:t>・・・・・・・・・</a:t>
            </a:r>
            <a:r>
              <a:rPr lang="en-US" altLang="ja-JP" sz="1400" dirty="0">
                <a:solidFill>
                  <a:srgbClr val="000000"/>
                </a:solidFill>
                <a:latin typeface="BIZ UD明朝 Medium" panose="02020500000000000000" pitchFamily="17" charset="-128"/>
                <a:ea typeface="BIZ UD明朝 Medium" panose="02020500000000000000" pitchFamily="17" charset="-128"/>
              </a:rPr>
              <a:t>19</a:t>
            </a:r>
            <a:r>
              <a:rPr lang="ja-JP" altLang="en-US" sz="1400" dirty="0">
                <a:solidFill>
                  <a:srgbClr val="000000"/>
                </a:solidFill>
                <a:latin typeface="BIZ UD明朝 Medium" panose="02020500000000000000" pitchFamily="17" charset="-128"/>
                <a:ea typeface="BIZ UD明朝 Medium" panose="02020500000000000000" pitchFamily="17" charset="-128"/>
              </a:rPr>
              <a:t>頁</a:t>
            </a:r>
            <a:endPar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defTabSz="914400" eaLnBrk="0" fontAlgn="base" hangingPunct="0">
              <a:lnSpc>
                <a:spcPct val="150000"/>
              </a:lnSpc>
              <a:spcBef>
                <a:spcPct val="0"/>
              </a:spcBef>
              <a:spcAft>
                <a:spcPct val="0"/>
              </a:spcAf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２．</a:t>
            </a:r>
            <a:r>
              <a:rPr lang="ja-JP" altLang="ja-JP" sz="1400" dirty="0">
                <a:solidFill>
                  <a:srgbClr val="000000"/>
                </a:solidFill>
                <a:latin typeface="BIZ UD明朝 Medium" panose="02020500000000000000" pitchFamily="17" charset="-128"/>
                <a:ea typeface="BIZ UD明朝 Medium" panose="02020500000000000000" pitchFamily="17" charset="-128"/>
              </a:rPr>
              <a:t>普通徴収から特別徴収への切替届出書</a:t>
            </a:r>
            <a:r>
              <a:rPr lang="ja-JP" altLang="en-US" sz="1400" dirty="0">
                <a:solidFill>
                  <a:srgbClr val="000000"/>
                </a:solidFill>
                <a:latin typeface="BIZ UD明朝 Medium" panose="02020500000000000000" pitchFamily="17" charset="-128"/>
                <a:ea typeface="BIZ UD明朝 Medium" panose="02020500000000000000" pitchFamily="17" charset="-128"/>
              </a:rPr>
              <a:t>・・・・・・・・・・・・・・・・・・・・・・・・</a:t>
            </a:r>
            <a:r>
              <a:rPr lang="en-US" altLang="ja-JP" sz="1400" dirty="0">
                <a:solidFill>
                  <a:srgbClr val="000000"/>
                </a:solidFill>
                <a:latin typeface="BIZ UD明朝 Medium" panose="02020500000000000000" pitchFamily="17" charset="-128"/>
                <a:ea typeface="BIZ UD明朝 Medium" panose="02020500000000000000" pitchFamily="17" charset="-128"/>
              </a:rPr>
              <a:t>21</a:t>
            </a:r>
            <a:r>
              <a:rPr lang="ja-JP" altLang="ja-JP" sz="1400" dirty="0">
                <a:solidFill>
                  <a:srgbClr val="000000"/>
                </a:solidFill>
                <a:latin typeface="BIZ UD明朝 Medium" panose="02020500000000000000" pitchFamily="17" charset="-128"/>
                <a:ea typeface="BIZ UD明朝 Medium" panose="02020500000000000000" pitchFamily="17" charset="-128"/>
              </a:rPr>
              <a:t>頁</a:t>
            </a: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lvl="0" defTabSz="914400" eaLnBrk="0" fontAlgn="base" hangingPunct="0">
              <a:lnSpc>
                <a:spcPct val="150000"/>
              </a:lnSpc>
              <a:spcBef>
                <a:spcPct val="0"/>
              </a:spcBef>
              <a:spcAft>
                <a:spcPct val="0"/>
              </a:spcAf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３．</a:t>
            </a:r>
            <a:r>
              <a:rPr lang="ja-JP" altLang="ja-JP" sz="1400" dirty="0">
                <a:solidFill>
                  <a:srgbClr val="000000"/>
                </a:solidFill>
                <a:latin typeface="BIZ UD明朝 Medium" panose="02020500000000000000" pitchFamily="17" charset="-128"/>
                <a:ea typeface="BIZ UD明朝 Medium" panose="02020500000000000000" pitchFamily="17" charset="-128"/>
              </a:rPr>
              <a:t>特別徴収義務者所在地・名称変更届出書</a:t>
            </a:r>
            <a:r>
              <a:rPr lang="ja-JP" altLang="en-US" sz="1400" dirty="0">
                <a:solidFill>
                  <a:srgbClr val="000000"/>
                </a:solidFill>
                <a:latin typeface="BIZ UD明朝 Medium" panose="02020500000000000000" pitchFamily="17" charset="-128"/>
                <a:ea typeface="BIZ UD明朝 Medium" panose="02020500000000000000" pitchFamily="17" charset="-128"/>
              </a:rPr>
              <a:t>・・・・・・・・・・・・・・・・・・・・・・・</a:t>
            </a:r>
            <a:r>
              <a:rPr lang="en-US" altLang="ja-JP" sz="1400" dirty="0">
                <a:solidFill>
                  <a:srgbClr val="000000"/>
                </a:solidFill>
                <a:latin typeface="BIZ UD明朝 Medium" panose="02020500000000000000" pitchFamily="17" charset="-128"/>
                <a:ea typeface="BIZ UD明朝 Medium" panose="02020500000000000000" pitchFamily="17" charset="-128"/>
              </a:rPr>
              <a:t>23</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lvl="0" defTabSz="914400" eaLnBrk="0" fontAlgn="base" hangingPunct="0">
              <a:lnSpc>
                <a:spcPct val="150000"/>
              </a:lnSpc>
              <a:spcBef>
                <a:spcPct val="0"/>
              </a:spcBef>
              <a:spcAft>
                <a:spcPct val="0"/>
              </a:spcAf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４．</a:t>
            </a:r>
            <a:r>
              <a:rPr lang="ja-JP" altLang="en-US" sz="1400" dirty="0">
                <a:solidFill>
                  <a:srgbClr val="000000"/>
                </a:solidFill>
                <a:latin typeface="BIZ UD明朝 Medium" panose="02020500000000000000" pitchFamily="17" charset="-128"/>
                <a:ea typeface="BIZ UD明朝 Medium" panose="02020500000000000000" pitchFamily="17" charset="-128"/>
              </a:rPr>
              <a:t>退職所得に係る市民税・県民税の納入内訳書・・・・・・・・・・・・・・・・・・・・・</a:t>
            </a:r>
            <a:r>
              <a:rPr lang="en-US" altLang="ja-JP" sz="1400" dirty="0">
                <a:solidFill>
                  <a:srgbClr val="000000"/>
                </a:solidFill>
                <a:latin typeface="BIZ UD明朝 Medium" panose="02020500000000000000" pitchFamily="17" charset="-128"/>
                <a:ea typeface="BIZ UD明朝 Medium" panose="02020500000000000000" pitchFamily="17" charset="-128"/>
              </a:rPr>
              <a:t>25</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lvl="0" defTabSz="914400" eaLnBrk="0" fontAlgn="base" hangingPunct="0">
              <a:lnSpc>
                <a:spcPct val="150000"/>
              </a:lnSpc>
              <a:spcBef>
                <a:spcPct val="0"/>
              </a:spcBef>
              <a:spcAft>
                <a:spcPct val="0"/>
              </a:spcAft>
            </a:pP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lvl="0" defTabSz="914400" eaLnBrk="0" fontAlgn="base" hangingPunct="0">
              <a:spcBef>
                <a:spcPct val="0"/>
              </a:spcBef>
              <a:spcAft>
                <a:spcPct val="0"/>
              </a:spcAft>
            </a:pPr>
            <a:r>
              <a:rPr lang="ja-JP" altLang="ja-JP" sz="1400" dirty="0">
                <a:solidFill>
                  <a:srgbClr val="000000"/>
                </a:solidFill>
                <a:latin typeface="BIZ UD明朝 Medium" panose="02020500000000000000" pitchFamily="17" charset="-128"/>
                <a:ea typeface="BIZ UD明朝 Medium" panose="02020500000000000000" pitchFamily="17" charset="-128"/>
              </a:rPr>
              <a:t>それぞれ切り取るかコピーしてお使いください。</a:t>
            </a: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lvl="0" defTabSz="914400" eaLnBrk="0" fontAlgn="base" hangingPunct="0">
              <a:spcBef>
                <a:spcPct val="0"/>
              </a:spcBef>
              <a:spcAft>
                <a:spcPct val="0"/>
              </a:spcAft>
            </a:pPr>
            <a:r>
              <a:rPr lang="ja-JP" altLang="ja-JP" sz="1400" dirty="0">
                <a:solidFill>
                  <a:srgbClr val="000000"/>
                </a:solidFill>
                <a:latin typeface="BIZ UD明朝 Medium" panose="02020500000000000000" pitchFamily="17" charset="-128"/>
                <a:ea typeface="BIZ UD明朝 Medium" panose="02020500000000000000" pitchFamily="17" charset="-128"/>
              </a:rPr>
              <a:t>大船渡市のホームページからもダウンロードできます</a:t>
            </a:r>
            <a:r>
              <a:rPr lang="ja-JP" altLang="en-US" sz="1400" dirty="0">
                <a:solidFill>
                  <a:srgbClr val="000000"/>
                </a:solidFill>
                <a:latin typeface="BIZ UD明朝 Medium" panose="02020500000000000000" pitchFamily="17" charset="-128"/>
                <a:ea typeface="BIZ UD明朝 Medium" panose="02020500000000000000" pitchFamily="17" charset="-128"/>
              </a:rPr>
              <a:t>（</a:t>
            </a:r>
            <a:r>
              <a:rPr lang="ja-JP" altLang="ja-JP" sz="1400" dirty="0">
                <a:solidFill>
                  <a:srgbClr val="000000"/>
                </a:solidFill>
                <a:latin typeface="BIZ UD明朝 Medium" panose="02020500000000000000" pitchFamily="17" charset="-128"/>
                <a:ea typeface="BIZ UD明朝 Medium" panose="02020500000000000000" pitchFamily="17" charset="-128"/>
              </a:rPr>
              <a:t>４頁参照</a:t>
            </a:r>
            <a:r>
              <a:rPr lang="ja-JP" altLang="en-US" sz="1400" dirty="0">
                <a:solidFill>
                  <a:srgbClr val="000000"/>
                </a:solidFill>
                <a:latin typeface="BIZ UD明朝 Medium" panose="02020500000000000000" pitchFamily="17" charset="-128"/>
                <a:ea typeface="BIZ UD明朝 Medium" panose="02020500000000000000" pitchFamily="17" charset="-128"/>
              </a:rPr>
              <a:t>）</a:t>
            </a:r>
            <a:r>
              <a:rPr lang="ja-JP" altLang="ja-JP" sz="1400" dirty="0">
                <a:solidFill>
                  <a:srgbClr val="000000"/>
                </a:solidFill>
                <a:latin typeface="BIZ UD明朝 Medium" panose="02020500000000000000" pitchFamily="17" charset="-128"/>
                <a:ea typeface="BIZ UD明朝 Medium" panose="02020500000000000000" pitchFamily="17" charset="-128"/>
              </a:rPr>
              <a:t>。</a:t>
            </a:r>
            <a:endParaRPr lang="ja-JP" altLang="ja-JP" sz="3600" dirty="0">
              <a:latin typeface="BIZ UD明朝 Medium" panose="02020500000000000000" pitchFamily="17" charset="-128"/>
              <a:ea typeface="BIZ UD明朝 Medium" panose="02020500000000000000" pitchFamily="17" charset="-128"/>
            </a:endParaRPr>
          </a:p>
          <a:p>
            <a:pPr lvl="0" defTabSz="914400" eaLnBrk="0" fontAlgn="base" hangingPunct="0">
              <a:lnSpc>
                <a:spcPct val="150000"/>
              </a:lnSpc>
              <a:spcBef>
                <a:spcPct val="0"/>
              </a:spcBef>
              <a:spcAft>
                <a:spcPct val="0"/>
              </a:spcAft>
            </a:pPr>
            <a:endPar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p:txBody>
      </p:sp>
      <p:sp>
        <p:nvSpPr>
          <p:cNvPr id="3" name="Text Box 3">
            <a:extLst>
              <a:ext uri="{FF2B5EF4-FFF2-40B4-BE49-F238E27FC236}">
                <a16:creationId xmlns:a16="http://schemas.microsoft.com/office/drawing/2014/main" id="{3F95E552-6543-4882-95DB-E28FBF7CCB64}"/>
              </a:ext>
            </a:extLst>
          </p:cNvPr>
          <p:cNvSpPr txBox="1">
            <a:spLocks noChangeArrowheads="1"/>
          </p:cNvSpPr>
          <p:nvPr/>
        </p:nvSpPr>
        <p:spPr bwMode="auto">
          <a:xfrm>
            <a:off x="0" y="27708"/>
            <a:ext cx="9906000" cy="542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ja-JP" altLang="en-US" sz="2000" b="1" dirty="0">
                <a:solidFill>
                  <a:srgbClr val="000000"/>
                </a:solidFill>
                <a:latin typeface="BIZ UDゴシック" panose="020B0400000000000000" pitchFamily="49" charset="-128"/>
                <a:ea typeface="BIZ UDゴシック" panose="020B0400000000000000" pitchFamily="49" charset="-128"/>
              </a:rPr>
              <a:t>７</a:t>
            </a:r>
            <a:r>
              <a:rPr lang="ja-JP" altLang="ja-JP" sz="2000" b="1" dirty="0">
                <a:solidFill>
                  <a:srgbClr val="000000"/>
                </a:solidFill>
                <a:latin typeface="BIZ UDゴシック" panose="020B0400000000000000" pitchFamily="49" charset="-128"/>
                <a:ea typeface="BIZ UDゴシック" panose="020B0400000000000000" pitchFamily="49" charset="-128"/>
              </a:rPr>
              <a:t>．各種異動届出書</a:t>
            </a:r>
            <a:r>
              <a:rPr lang="ja-JP" altLang="en-US" sz="2000" b="1" dirty="0">
                <a:solidFill>
                  <a:srgbClr val="000000"/>
                </a:solidFill>
                <a:latin typeface="BIZ UDゴシック" panose="020B0400000000000000" pitchFamily="49" charset="-128"/>
                <a:ea typeface="BIZ UDゴシック" panose="020B0400000000000000" pitchFamily="49" charset="-128"/>
              </a:rPr>
              <a:t>様式</a:t>
            </a:r>
            <a:endParaRPr lang="ja-JP" altLang="ja-JP" sz="16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2FE63C4F-65DB-497C-AEB0-85A1A59E6E0B}"/>
              </a:ext>
            </a:extLst>
          </p:cNvPr>
          <p:cNvSpPr>
            <a:spLocks noGrp="1"/>
          </p:cNvSpPr>
          <p:nvPr>
            <p:ph type="sldNum" sz="quarter" idx="12"/>
          </p:nvPr>
        </p:nvSpPr>
        <p:spPr/>
        <p:txBody>
          <a:bodyPr/>
          <a:lstStyle/>
          <a:p>
            <a:r>
              <a:rPr kumimoji="1" lang="en-US" altLang="ja-JP" dirty="0">
                <a:solidFill>
                  <a:schemeClr val="tx1"/>
                </a:solidFill>
              </a:rPr>
              <a:t>18</a:t>
            </a:r>
            <a:endParaRPr kumimoji="1" lang="ja-JP" altLang="en-US" dirty="0">
              <a:solidFill>
                <a:schemeClr val="tx1"/>
              </a:solidFill>
            </a:endParaRPr>
          </a:p>
        </p:txBody>
      </p:sp>
    </p:spTree>
    <p:extLst>
      <p:ext uri="{BB962C8B-B14F-4D97-AF65-F5344CB8AC3E}">
        <p14:creationId xmlns:p14="http://schemas.microsoft.com/office/powerpoint/2010/main" val="3146717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6CA0986-5DE2-79AA-95E5-E30CE61B5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24000" y="-1424023"/>
            <a:ext cx="6857999" cy="9706047"/>
          </a:xfrm>
          <a:prstGeom prst="rect">
            <a:avLst/>
          </a:prstGeom>
        </p:spPr>
      </p:pic>
      <p:sp>
        <p:nvSpPr>
          <p:cNvPr id="2" name="Rectangle 2">
            <a:extLst>
              <a:ext uri="{FF2B5EF4-FFF2-40B4-BE49-F238E27FC236}">
                <a16:creationId xmlns:a16="http://schemas.microsoft.com/office/drawing/2014/main" id="{0CA53A3F-A63D-4903-B4C4-CC8009EF24B9}"/>
              </a:ext>
            </a:extLst>
          </p:cNvPr>
          <p:cNvSpPr>
            <a:spLocks noChangeArrowheads="1"/>
          </p:cNvSpPr>
          <p:nvPr/>
        </p:nvSpPr>
        <p:spPr bwMode="auto">
          <a:xfrm>
            <a:off x="4757738" y="6613525"/>
            <a:ext cx="51482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切り取るかコピーしてお使いください。</a:t>
            </a:r>
          </a:p>
        </p:txBody>
      </p:sp>
      <p:cxnSp>
        <p:nvCxnSpPr>
          <p:cNvPr id="20483" name="AutoShape 3">
            <a:extLst>
              <a:ext uri="{FF2B5EF4-FFF2-40B4-BE49-F238E27FC236}">
                <a16:creationId xmlns:a16="http://schemas.microsoft.com/office/drawing/2014/main" id="{EB289BA3-A7B7-4613-91A8-F2E1A6F9FBE0}"/>
              </a:ext>
            </a:extLst>
          </p:cNvPr>
          <p:cNvCxnSpPr>
            <a:cxnSpLocks noChangeShapeType="1"/>
          </p:cNvCxnSpPr>
          <p:nvPr/>
        </p:nvCxnSpPr>
        <p:spPr bwMode="auto">
          <a:xfrm>
            <a:off x="263525" y="184150"/>
            <a:ext cx="0" cy="6489700"/>
          </a:xfrm>
          <a:prstGeom prst="straightConnector1">
            <a:avLst/>
          </a:prstGeom>
          <a:noFill/>
          <a:ln w="19050"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 name="Rectangle 4">
            <a:extLst>
              <a:ext uri="{FF2B5EF4-FFF2-40B4-BE49-F238E27FC236}">
                <a16:creationId xmlns:a16="http://schemas.microsoft.com/office/drawing/2014/main" id="{61F6FFD8-234D-4F07-91F8-0462D055ECAD}"/>
              </a:ext>
            </a:extLst>
          </p:cNvPr>
          <p:cNvSpPr>
            <a:spLocks noChangeArrowheads="1"/>
          </p:cNvSpPr>
          <p:nvPr/>
        </p:nvSpPr>
        <p:spPr bwMode="auto">
          <a:xfrm>
            <a:off x="0" y="2959100"/>
            <a:ext cx="288925"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切り取り</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5EB27DBC-2CAF-4A29-9E02-59EABFAA58FD}"/>
              </a:ext>
            </a:extLst>
          </p:cNvPr>
          <p:cNvSpPr>
            <a:spLocks noGrp="1"/>
          </p:cNvSpPr>
          <p:nvPr>
            <p:ph type="sldNum" sz="quarter" idx="12"/>
          </p:nvPr>
        </p:nvSpPr>
        <p:spPr/>
        <p:txBody>
          <a:bodyPr/>
          <a:lstStyle/>
          <a:p>
            <a:r>
              <a:rPr kumimoji="1" lang="en-US" altLang="ja-JP" dirty="0">
                <a:solidFill>
                  <a:schemeClr val="tx1"/>
                </a:solidFill>
              </a:rPr>
              <a:t>19</a:t>
            </a:r>
            <a:endParaRPr kumimoji="1" lang="ja-JP" altLang="en-US" dirty="0">
              <a:solidFill>
                <a:schemeClr val="tx1"/>
              </a:solidFill>
            </a:endParaRPr>
          </a:p>
        </p:txBody>
      </p:sp>
    </p:spTree>
    <p:extLst>
      <p:ext uri="{BB962C8B-B14F-4D97-AF65-F5344CB8AC3E}">
        <p14:creationId xmlns:p14="http://schemas.microsoft.com/office/powerpoint/2010/main" val="266755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C1EDE1-795D-41AB-A6E9-BABFF7C90F6F}"/>
              </a:ext>
            </a:extLst>
          </p:cNvPr>
          <p:cNvSpPr>
            <a:spLocks noGrp="1"/>
          </p:cNvSpPr>
          <p:nvPr>
            <p:ph type="sldNum" sz="quarter" idx="12"/>
          </p:nvPr>
        </p:nvSpPr>
        <p:spPr/>
        <p:txBody>
          <a:bodyPr/>
          <a:lstStyle/>
          <a:p>
            <a:r>
              <a:rPr kumimoji="1" lang="en-US" altLang="ja-JP" dirty="0">
                <a:solidFill>
                  <a:schemeClr val="tx1"/>
                </a:solidFill>
              </a:rPr>
              <a:t>20</a:t>
            </a:r>
            <a:endParaRPr kumimoji="1" lang="ja-JP" altLang="en-US" dirty="0">
              <a:solidFill>
                <a:schemeClr val="tx1"/>
              </a:solidFill>
            </a:endParaRPr>
          </a:p>
        </p:txBody>
      </p:sp>
    </p:spTree>
    <p:extLst>
      <p:ext uri="{BB962C8B-B14F-4D97-AF65-F5344CB8AC3E}">
        <p14:creationId xmlns:p14="http://schemas.microsoft.com/office/powerpoint/2010/main" val="2649247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046E252-A67C-41BF-B93F-C51AB54670FE}"/>
              </a:ext>
            </a:extLst>
          </p:cNvPr>
          <p:cNvSpPr>
            <a:spLocks noChangeArrowheads="1"/>
          </p:cNvSpPr>
          <p:nvPr/>
        </p:nvSpPr>
        <p:spPr bwMode="auto">
          <a:xfrm>
            <a:off x="4757737" y="6613525"/>
            <a:ext cx="51482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切り取るかコピーしてお使いください。</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cxnSp>
        <p:nvCxnSpPr>
          <p:cNvPr id="21507" name="AutoShape 3">
            <a:extLst>
              <a:ext uri="{FF2B5EF4-FFF2-40B4-BE49-F238E27FC236}">
                <a16:creationId xmlns:a16="http://schemas.microsoft.com/office/drawing/2014/main" id="{718A4D1F-F366-4F81-92BC-1381014C8FA8}"/>
              </a:ext>
            </a:extLst>
          </p:cNvPr>
          <p:cNvCxnSpPr>
            <a:cxnSpLocks noChangeShapeType="1"/>
          </p:cNvCxnSpPr>
          <p:nvPr/>
        </p:nvCxnSpPr>
        <p:spPr bwMode="auto">
          <a:xfrm>
            <a:off x="263525" y="184150"/>
            <a:ext cx="0" cy="6489701"/>
          </a:xfrm>
          <a:prstGeom prst="straightConnector1">
            <a:avLst/>
          </a:prstGeom>
          <a:noFill/>
          <a:ln w="19050"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 name="Rectangle 4">
            <a:extLst>
              <a:ext uri="{FF2B5EF4-FFF2-40B4-BE49-F238E27FC236}">
                <a16:creationId xmlns:a16="http://schemas.microsoft.com/office/drawing/2014/main" id="{EA8D21D2-A523-4441-AEB8-81B0A4F19235}"/>
              </a:ext>
            </a:extLst>
          </p:cNvPr>
          <p:cNvSpPr>
            <a:spLocks noChangeArrowheads="1"/>
          </p:cNvSpPr>
          <p:nvPr/>
        </p:nvSpPr>
        <p:spPr bwMode="auto">
          <a:xfrm>
            <a:off x="0" y="2959100"/>
            <a:ext cx="288925"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切り取り</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21509" name="Picture 5" descr="P21_普通徴収から特別徴収への切替届出書_20250114更新版">
            <a:extLst>
              <a:ext uri="{FF2B5EF4-FFF2-40B4-BE49-F238E27FC236}">
                <a16:creationId xmlns:a16="http://schemas.microsoft.com/office/drawing/2014/main" id="{56ABEFFE-FC49-4A8F-A10E-9F133B310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3" b="1463"/>
          <a:stretch>
            <a:fillRect/>
          </a:stretch>
        </p:blipFill>
        <p:spPr bwMode="auto">
          <a:xfrm>
            <a:off x="438150" y="508794"/>
            <a:ext cx="9001125" cy="584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スライド番号プレースホルダー 3">
            <a:extLst>
              <a:ext uri="{FF2B5EF4-FFF2-40B4-BE49-F238E27FC236}">
                <a16:creationId xmlns:a16="http://schemas.microsoft.com/office/drawing/2014/main" id="{BFB35181-1798-4470-B514-792A1349F532}"/>
              </a:ext>
            </a:extLst>
          </p:cNvPr>
          <p:cNvSpPr>
            <a:spLocks noGrp="1"/>
          </p:cNvSpPr>
          <p:nvPr>
            <p:ph type="sldNum" sz="quarter" idx="12"/>
          </p:nvPr>
        </p:nvSpPr>
        <p:spPr/>
        <p:txBody>
          <a:bodyPr/>
          <a:lstStyle/>
          <a:p>
            <a:r>
              <a:rPr kumimoji="1" lang="en-US" altLang="ja-JP" dirty="0">
                <a:solidFill>
                  <a:schemeClr val="tx1"/>
                </a:solidFill>
              </a:rPr>
              <a:t>21</a:t>
            </a:r>
            <a:endParaRPr kumimoji="1" lang="ja-JP" altLang="en-US" dirty="0">
              <a:solidFill>
                <a:schemeClr val="tx1"/>
              </a:solidFill>
            </a:endParaRPr>
          </a:p>
        </p:txBody>
      </p:sp>
    </p:spTree>
    <p:extLst>
      <p:ext uri="{BB962C8B-B14F-4D97-AF65-F5344CB8AC3E}">
        <p14:creationId xmlns:p14="http://schemas.microsoft.com/office/powerpoint/2010/main" val="3846513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F57C1F-0B3B-47B7-B83E-67802F1F8DE8}"/>
              </a:ext>
            </a:extLst>
          </p:cNvPr>
          <p:cNvSpPr>
            <a:spLocks noGrp="1"/>
          </p:cNvSpPr>
          <p:nvPr>
            <p:ph type="sldNum" sz="quarter" idx="12"/>
          </p:nvPr>
        </p:nvSpPr>
        <p:spPr/>
        <p:txBody>
          <a:bodyPr/>
          <a:lstStyle/>
          <a:p>
            <a:r>
              <a:rPr kumimoji="1" lang="en-US" altLang="ja-JP" dirty="0">
                <a:solidFill>
                  <a:schemeClr val="tx1"/>
                </a:solidFill>
              </a:rPr>
              <a:t>22</a:t>
            </a:r>
            <a:endParaRPr kumimoji="1" lang="ja-JP" altLang="en-US" dirty="0">
              <a:solidFill>
                <a:schemeClr val="tx1"/>
              </a:solidFill>
            </a:endParaRPr>
          </a:p>
        </p:txBody>
      </p:sp>
    </p:spTree>
    <p:extLst>
      <p:ext uri="{BB962C8B-B14F-4D97-AF65-F5344CB8AC3E}">
        <p14:creationId xmlns:p14="http://schemas.microsoft.com/office/powerpoint/2010/main" val="1654992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A83D006-D8B3-5899-6C04-5EFFC6560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98320" y="-1424023"/>
            <a:ext cx="6857999" cy="9706047"/>
          </a:xfrm>
          <a:prstGeom prst="rect">
            <a:avLst/>
          </a:prstGeom>
        </p:spPr>
      </p:pic>
      <p:sp>
        <p:nvSpPr>
          <p:cNvPr id="2" name="Rectangle 2">
            <a:extLst>
              <a:ext uri="{FF2B5EF4-FFF2-40B4-BE49-F238E27FC236}">
                <a16:creationId xmlns:a16="http://schemas.microsoft.com/office/drawing/2014/main" id="{BA57C068-C770-432C-8AFA-FC3528ABE6D6}"/>
              </a:ext>
            </a:extLst>
          </p:cNvPr>
          <p:cNvSpPr>
            <a:spLocks noChangeArrowheads="1"/>
          </p:cNvSpPr>
          <p:nvPr/>
        </p:nvSpPr>
        <p:spPr bwMode="auto">
          <a:xfrm>
            <a:off x="4757737" y="6613525"/>
            <a:ext cx="51482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切り取るかコピーしてお使いください。</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cxnSp>
        <p:nvCxnSpPr>
          <p:cNvPr id="22531" name="AutoShape 3">
            <a:extLst>
              <a:ext uri="{FF2B5EF4-FFF2-40B4-BE49-F238E27FC236}">
                <a16:creationId xmlns:a16="http://schemas.microsoft.com/office/drawing/2014/main" id="{DF2C7538-AA38-4C78-B5C2-0A54E1A30DA5}"/>
              </a:ext>
            </a:extLst>
          </p:cNvPr>
          <p:cNvCxnSpPr>
            <a:cxnSpLocks noChangeShapeType="1"/>
          </p:cNvCxnSpPr>
          <p:nvPr/>
        </p:nvCxnSpPr>
        <p:spPr bwMode="auto">
          <a:xfrm>
            <a:off x="263525" y="184150"/>
            <a:ext cx="0" cy="6489701"/>
          </a:xfrm>
          <a:prstGeom prst="straightConnector1">
            <a:avLst/>
          </a:prstGeom>
          <a:noFill/>
          <a:ln w="19050"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 name="Rectangle 4">
            <a:extLst>
              <a:ext uri="{FF2B5EF4-FFF2-40B4-BE49-F238E27FC236}">
                <a16:creationId xmlns:a16="http://schemas.microsoft.com/office/drawing/2014/main" id="{D44E38C8-7649-4FD0-957F-4C4F363D523D}"/>
              </a:ext>
            </a:extLst>
          </p:cNvPr>
          <p:cNvSpPr>
            <a:spLocks noChangeArrowheads="1"/>
          </p:cNvSpPr>
          <p:nvPr/>
        </p:nvSpPr>
        <p:spPr bwMode="auto">
          <a:xfrm>
            <a:off x="0" y="2959100"/>
            <a:ext cx="288925"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切り取り</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22533" name="Picture 5" descr="&lt;EMPTY&gt;">
            <a:extLst>
              <a:ext uri="{FF2B5EF4-FFF2-40B4-BE49-F238E27FC236}">
                <a16:creationId xmlns:a16="http://schemas.microsoft.com/office/drawing/2014/main" id="{227998EA-DB81-4754-B485-A0C1A0611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075" y="1736725"/>
            <a:ext cx="1143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スライド番号プレースホルダー 3">
            <a:extLst>
              <a:ext uri="{FF2B5EF4-FFF2-40B4-BE49-F238E27FC236}">
                <a16:creationId xmlns:a16="http://schemas.microsoft.com/office/drawing/2014/main" id="{0917B4DE-349B-40C0-A2C1-ED19A3ABC460}"/>
              </a:ext>
            </a:extLst>
          </p:cNvPr>
          <p:cNvSpPr>
            <a:spLocks noGrp="1"/>
          </p:cNvSpPr>
          <p:nvPr>
            <p:ph type="sldNum" sz="quarter" idx="12"/>
          </p:nvPr>
        </p:nvSpPr>
        <p:spPr/>
        <p:txBody>
          <a:bodyPr/>
          <a:lstStyle/>
          <a:p>
            <a:r>
              <a:rPr kumimoji="1" lang="en-US" altLang="ja-JP" dirty="0">
                <a:solidFill>
                  <a:schemeClr val="tx1"/>
                </a:solidFill>
              </a:rPr>
              <a:t>23</a:t>
            </a:r>
            <a:endParaRPr kumimoji="1" lang="ja-JP" altLang="en-US" dirty="0">
              <a:solidFill>
                <a:schemeClr val="tx1"/>
              </a:solidFill>
            </a:endParaRPr>
          </a:p>
        </p:txBody>
      </p:sp>
    </p:spTree>
    <p:extLst>
      <p:ext uri="{BB962C8B-B14F-4D97-AF65-F5344CB8AC3E}">
        <p14:creationId xmlns:p14="http://schemas.microsoft.com/office/powerpoint/2010/main" val="985307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59B0A09-A6FD-446F-AE20-DB307001C914}"/>
              </a:ext>
            </a:extLst>
          </p:cNvPr>
          <p:cNvSpPr>
            <a:spLocks noGrp="1"/>
          </p:cNvSpPr>
          <p:nvPr>
            <p:ph type="sldNum" sz="quarter" idx="12"/>
          </p:nvPr>
        </p:nvSpPr>
        <p:spPr/>
        <p:txBody>
          <a:bodyPr/>
          <a:lstStyle/>
          <a:p>
            <a:r>
              <a:rPr kumimoji="1" lang="en-US" altLang="ja-JP" dirty="0">
                <a:solidFill>
                  <a:schemeClr val="tx1"/>
                </a:solidFill>
              </a:rPr>
              <a:t>24</a:t>
            </a:r>
            <a:endParaRPr kumimoji="1" lang="ja-JP" altLang="en-US" dirty="0">
              <a:solidFill>
                <a:schemeClr val="tx1"/>
              </a:solidFill>
            </a:endParaRPr>
          </a:p>
        </p:txBody>
      </p:sp>
    </p:spTree>
    <p:extLst>
      <p:ext uri="{BB962C8B-B14F-4D97-AF65-F5344CB8AC3E}">
        <p14:creationId xmlns:p14="http://schemas.microsoft.com/office/powerpoint/2010/main" val="272284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69C5FCC-6040-430C-8664-A4A3CF4A1773}"/>
              </a:ext>
            </a:extLst>
          </p:cNvPr>
          <p:cNvSpPr>
            <a:spLocks noChangeArrowheads="1"/>
          </p:cNvSpPr>
          <p:nvPr/>
        </p:nvSpPr>
        <p:spPr bwMode="auto">
          <a:xfrm>
            <a:off x="4757737" y="6613525"/>
            <a:ext cx="51482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切り取るかコピーしてお使いください。</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cxnSp>
        <p:nvCxnSpPr>
          <p:cNvPr id="23555" name="AutoShape 3">
            <a:extLst>
              <a:ext uri="{FF2B5EF4-FFF2-40B4-BE49-F238E27FC236}">
                <a16:creationId xmlns:a16="http://schemas.microsoft.com/office/drawing/2014/main" id="{28E82AB5-E551-4A88-BD8A-0A8E52048B8B}"/>
              </a:ext>
            </a:extLst>
          </p:cNvPr>
          <p:cNvCxnSpPr>
            <a:cxnSpLocks noChangeShapeType="1"/>
          </p:cNvCxnSpPr>
          <p:nvPr/>
        </p:nvCxnSpPr>
        <p:spPr bwMode="auto">
          <a:xfrm>
            <a:off x="263525" y="184150"/>
            <a:ext cx="0" cy="6489701"/>
          </a:xfrm>
          <a:prstGeom prst="straightConnector1">
            <a:avLst/>
          </a:prstGeom>
          <a:noFill/>
          <a:ln w="19050"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 name="Rectangle 4">
            <a:extLst>
              <a:ext uri="{FF2B5EF4-FFF2-40B4-BE49-F238E27FC236}">
                <a16:creationId xmlns:a16="http://schemas.microsoft.com/office/drawing/2014/main" id="{628789A2-A0D9-47C5-A0C2-059A4309E13C}"/>
              </a:ext>
            </a:extLst>
          </p:cNvPr>
          <p:cNvSpPr>
            <a:spLocks noChangeArrowheads="1"/>
          </p:cNvSpPr>
          <p:nvPr/>
        </p:nvSpPr>
        <p:spPr bwMode="auto">
          <a:xfrm>
            <a:off x="0" y="2959100"/>
            <a:ext cx="288925"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eaVert"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rgbClr val="000000"/>
                </a:solidFill>
                <a:effectLst/>
                <a:latin typeface="Calibri" panose="020F0502020204030204" pitchFamily="34" charset="0"/>
                <a:ea typeface="ＭＳ 明朝" panose="02020609040205080304" pitchFamily="17" charset="-128"/>
              </a:rPr>
              <a:t>切り取り</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23557" name="Picture 5" descr="P25_退職所得に係る市民税・県民税の納入内訳書">
            <a:extLst>
              <a:ext uri="{FF2B5EF4-FFF2-40B4-BE49-F238E27FC236}">
                <a16:creationId xmlns:a16="http://schemas.microsoft.com/office/drawing/2014/main" id="{1CE52FE2-237A-486D-ACC9-6C947A0FC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41" r="6456" b="5800"/>
          <a:stretch>
            <a:fillRect/>
          </a:stretch>
        </p:blipFill>
        <p:spPr bwMode="auto">
          <a:xfrm>
            <a:off x="931863" y="278606"/>
            <a:ext cx="8058150" cy="6300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スライド番号プレースホルダー 3">
            <a:extLst>
              <a:ext uri="{FF2B5EF4-FFF2-40B4-BE49-F238E27FC236}">
                <a16:creationId xmlns:a16="http://schemas.microsoft.com/office/drawing/2014/main" id="{A4FF146C-7847-482B-ACD9-458B6EE88C3D}"/>
              </a:ext>
            </a:extLst>
          </p:cNvPr>
          <p:cNvSpPr>
            <a:spLocks noGrp="1"/>
          </p:cNvSpPr>
          <p:nvPr>
            <p:ph type="sldNum" sz="quarter" idx="12"/>
          </p:nvPr>
        </p:nvSpPr>
        <p:spPr/>
        <p:txBody>
          <a:bodyPr/>
          <a:lstStyle/>
          <a:p>
            <a:r>
              <a:rPr kumimoji="1" lang="en-US" altLang="ja-JP" dirty="0">
                <a:solidFill>
                  <a:schemeClr val="tx1"/>
                </a:solidFill>
              </a:rPr>
              <a:t>25</a:t>
            </a:r>
            <a:endParaRPr kumimoji="1" lang="ja-JP" altLang="en-US" dirty="0">
              <a:solidFill>
                <a:schemeClr val="tx1"/>
              </a:solidFill>
            </a:endParaRPr>
          </a:p>
        </p:txBody>
      </p:sp>
    </p:spTree>
    <p:extLst>
      <p:ext uri="{BB962C8B-B14F-4D97-AF65-F5344CB8AC3E}">
        <p14:creationId xmlns:p14="http://schemas.microsoft.com/office/powerpoint/2010/main" val="826017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2EA86AA-6A0A-4115-85C1-4C5EED962BC4}"/>
              </a:ext>
            </a:extLst>
          </p:cNvPr>
          <p:cNvSpPr>
            <a:spLocks noGrp="1"/>
          </p:cNvSpPr>
          <p:nvPr>
            <p:ph type="sldNum" sz="quarter" idx="12"/>
          </p:nvPr>
        </p:nvSpPr>
        <p:spPr/>
        <p:txBody>
          <a:bodyPr/>
          <a:lstStyle/>
          <a:p>
            <a:r>
              <a:rPr kumimoji="1" lang="en-US" altLang="ja-JP" dirty="0">
                <a:solidFill>
                  <a:schemeClr val="tx1"/>
                </a:solidFill>
              </a:rPr>
              <a:t>26</a:t>
            </a:r>
            <a:endParaRPr kumimoji="1" lang="ja-JP" altLang="en-US" dirty="0">
              <a:solidFill>
                <a:schemeClr val="tx1"/>
              </a:solidFill>
            </a:endParaRPr>
          </a:p>
        </p:txBody>
      </p:sp>
    </p:spTree>
    <p:extLst>
      <p:ext uri="{BB962C8B-B14F-4D97-AF65-F5344CB8AC3E}">
        <p14:creationId xmlns:p14="http://schemas.microsoft.com/office/powerpoint/2010/main" val="72351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5D07374-1F49-41EA-B78F-6F21480DD4FC}"/>
              </a:ext>
            </a:extLst>
          </p:cNvPr>
          <p:cNvSpPr txBox="1">
            <a:spLocks noChangeArrowheads="1"/>
          </p:cNvSpPr>
          <p:nvPr/>
        </p:nvSpPr>
        <p:spPr bwMode="auto">
          <a:xfrm>
            <a:off x="638174" y="727075"/>
            <a:ext cx="9000000" cy="595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１．個人住民税（市民税・県民税・森林環境税）の特別徴収について・・・・・・・・・・・・２頁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２．各種異動届出書の提出について・・・・・・・・・・・・・・・・・・・・・・・・・・・５頁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３．納期の特例の申請について・・・・・・・・・・・・・・・・・・・・・・・・・・・・・６頁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４．納期限について・・・・・・・・・・・・・・・・・・・・・・・・・・・・・・・・・・７頁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５．各種異動届出書の記入について</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①【退職による普通徴収</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へ</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の</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切替</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】・・・・・・・・・・・・・・・・・・・・・８頁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②【退職による一括徴収】・</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・・・・・・・・・・・・・・・・・・・・９頁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③【転勤等による特別徴収継続】</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④【</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その他の事由による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普通徴収</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への切替</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11</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⑤【普通徴収から特別徴収</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への切替</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⑥【退職金に市民税・県民税がかかる場合】・・・・・・・・・・・・・・・・・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13</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６．納入書の取扱いについて</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①</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給与分の支払額を変更する場合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14</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②</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予備の納入書を使用して納入する場合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15</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③</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給与分の市民税・県民税・森林環境税と</a:t>
            </a:r>
            <a:endPar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退職所得分の市民税・県民税を合わせて納入する場合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16</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marL="0" marR="0" lvl="0" indent="0" algn="l" defTabSz="914400" rtl="0" eaLnBrk="0" fontAlgn="base" latinLnBrk="0" hangingPunct="0">
              <a:lnSpc>
                <a:spcPts val="24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④</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退職所得に係る市民税・県民税のみ納入する場合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16</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defTabSz="914400" eaLnBrk="0" fontAlgn="base" hangingPunct="0">
              <a:lnSpc>
                <a:spcPts val="2400"/>
              </a:lnSpc>
              <a:spcBef>
                <a:spcPct val="0"/>
              </a:spcBef>
              <a:spcAft>
                <a:spcPct val="0"/>
              </a:spcAf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記入例⑤</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退職所得に係る市民税・県民税</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を</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納入する場合</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（納入済通知書裏面）</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17</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p>
          <a:p>
            <a:pPr lvl="0" defTabSz="914400" eaLnBrk="0" fontAlgn="base" hangingPunct="0">
              <a:lnSpc>
                <a:spcPts val="2400"/>
              </a:lnSpc>
              <a:spcBef>
                <a:spcPct val="0"/>
              </a:spcBef>
              <a:spcAft>
                <a:spcPct val="0"/>
              </a:spcAf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７．各種異動届出書</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様式</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lang="ja-JP" altLang="ja-JP" sz="1400" dirty="0">
                <a:solidFill>
                  <a:srgbClr val="000000"/>
                </a:solidFill>
                <a:latin typeface="BIZ UD明朝 Medium" panose="02020500000000000000" pitchFamily="17" charset="-128"/>
                <a:ea typeface="BIZ UD明朝 Medium" panose="02020500000000000000" pitchFamily="17" charset="-128"/>
              </a:rPr>
              <a:t> ・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18</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頁</a:t>
            </a: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3" name="Text Box 3">
            <a:extLst>
              <a:ext uri="{FF2B5EF4-FFF2-40B4-BE49-F238E27FC236}">
                <a16:creationId xmlns:a16="http://schemas.microsoft.com/office/drawing/2014/main" id="{3F95E552-6543-4882-95DB-E28FBF7CCB64}"/>
              </a:ext>
            </a:extLst>
          </p:cNvPr>
          <p:cNvSpPr txBox="1">
            <a:spLocks noChangeArrowheads="1"/>
          </p:cNvSpPr>
          <p:nvPr/>
        </p:nvSpPr>
        <p:spPr bwMode="auto">
          <a:xfrm>
            <a:off x="0" y="0"/>
            <a:ext cx="9906000" cy="542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r>
              <a:rPr kumimoji="0" lang="ja-JP" altLang="en-US"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目</a:t>
            </a:r>
            <a:r>
              <a:rPr kumimoji="0" lang="ja-JP" altLang="en-US"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次</a:t>
            </a:r>
            <a:r>
              <a:rPr kumimoji="0" lang="ja-JP" altLang="en-US"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　</a:t>
            </a: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a:t>
            </a:r>
            <a:endParaRPr kumimoji="0" lang="ja-JP" altLang="ja-JP" sz="16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EC6DAEAB-F306-446E-A917-A168FFEDF8F8}"/>
              </a:ext>
            </a:extLst>
          </p:cNvPr>
          <p:cNvSpPr>
            <a:spLocks noGrp="1"/>
          </p:cNvSpPr>
          <p:nvPr>
            <p:ph type="sldNum" sz="quarter" idx="12"/>
          </p:nvPr>
        </p:nvSpPr>
        <p:spPr/>
        <p:txBody>
          <a:bodyPr/>
          <a:lstStyle/>
          <a:p>
            <a:r>
              <a:rPr kumimoji="1" lang="en-US" altLang="ja-JP" dirty="0">
                <a:solidFill>
                  <a:schemeClr val="tx1"/>
                </a:solidFill>
              </a:rPr>
              <a:t>1</a:t>
            </a:r>
            <a:endParaRPr kumimoji="1" lang="ja-JP" altLang="en-US" dirty="0">
              <a:solidFill>
                <a:schemeClr val="tx1"/>
              </a:solidFill>
            </a:endParaRPr>
          </a:p>
        </p:txBody>
      </p:sp>
    </p:spTree>
    <p:extLst>
      <p:ext uri="{BB962C8B-B14F-4D97-AF65-F5344CB8AC3E}">
        <p14:creationId xmlns:p14="http://schemas.microsoft.com/office/powerpoint/2010/main" val="169775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698CF80-1931-4639-A910-C6E1FBA7909C}"/>
              </a:ext>
            </a:extLst>
          </p:cNvPr>
          <p:cNvSpPr txBox="1">
            <a:spLocks noChangeArrowheads="1"/>
          </p:cNvSpPr>
          <p:nvPr/>
        </p:nvSpPr>
        <p:spPr bwMode="auto">
          <a:xfrm>
            <a:off x="453000" y="571212"/>
            <a:ext cx="9000000" cy="616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1" i="0" u="none" strike="noStrike" cap="none" normalizeH="0" baseline="0" dirty="0">
                <a:ln>
                  <a:noFill/>
                </a:ln>
                <a:effectLst/>
                <a:latin typeface="BIZ UDゴシック" panose="020B0400000000000000" pitchFamily="49" charset="-128"/>
                <a:ea typeface="BIZ UDゴシック" panose="020B0400000000000000" pitchFamily="49" charset="-128"/>
              </a:rPr>
              <a:t>１．特別徴収義務者（事業所）の指定</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a:p>
            <a:pPr marL="177800" marR="0" lvl="0" indent="18415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大船渡市では、毎年４月１日現在において所得税の源泉徴収義務がある事業所（法人・個人問わず）は、地方税法第</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321</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条の４第１項及び大船渡市税条例第</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44</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条の規定により市民税・県民税・森林環境税の特別徴収義務者として指定しています。</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177800" marR="0" lvl="0" indent="184150" algn="l" defTabSz="914400" rtl="0" eaLnBrk="0" fontAlgn="base" latinLnBrk="0" hangingPunct="0">
              <a:lnSpc>
                <a:spcPts val="2100"/>
              </a:lnSpc>
              <a:spcBef>
                <a:spcPct val="0"/>
              </a:spcBef>
              <a:spcAft>
                <a:spcPct val="0"/>
              </a:spcAft>
              <a:buClrTx/>
              <a:buSzTx/>
              <a:buFontTx/>
              <a:buNone/>
              <a:tabLst/>
            </a:pP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1" i="0" u="none" strike="noStrike" cap="none" normalizeH="0" baseline="0" dirty="0">
                <a:ln>
                  <a:noFill/>
                </a:ln>
                <a:effectLst/>
                <a:latin typeface="BIZ UDゴシック" panose="020B0400000000000000" pitchFamily="49" charset="-128"/>
                <a:ea typeface="BIZ UDゴシック" panose="020B0400000000000000" pitchFamily="49" charset="-128"/>
              </a:rPr>
              <a:t>２．特別徴収税額（月割額）の徴収方法</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a:p>
            <a:pPr marL="177800" marR="0" lvl="0" indent="18415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個人別の「市民税・県民税・森林環境税特別徴収税額」の月割額により、６月から翌年５月（計</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回）まで毎月給与の支払いをする際に徴収してください。</a:t>
            </a:r>
            <a:endParaRPr kumimoji="0" lang="ja-JP" altLang="ja-JP" sz="18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p:txBody>
      </p:sp>
      <p:sp>
        <p:nvSpPr>
          <p:cNvPr id="3" name="Text Box 3">
            <a:extLst>
              <a:ext uri="{FF2B5EF4-FFF2-40B4-BE49-F238E27FC236}">
                <a16:creationId xmlns:a16="http://schemas.microsoft.com/office/drawing/2014/main" id="{D96A0490-DC6F-4FFE-B1B8-BAF5D83330F3}"/>
              </a:ext>
            </a:extLst>
          </p:cNvPr>
          <p:cNvSpPr txBox="1">
            <a:spLocks noChangeArrowheads="1"/>
          </p:cNvSpPr>
          <p:nvPr/>
        </p:nvSpPr>
        <p:spPr bwMode="auto">
          <a:xfrm>
            <a:off x="0" y="3175"/>
            <a:ext cx="9905999" cy="5680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１．個人住民税（市民税・県民税・森林環境税）の特別徴収について</a:t>
            </a:r>
            <a:endParaRPr kumimoji="0" lang="ja-JP" altLang="ja-JP" sz="16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pic>
        <p:nvPicPr>
          <p:cNvPr id="3076" name="Picture 4" descr="P2_個人住民税（市民税・県民税・森林環境税）の特別徴収の流れ(R7)">
            <a:extLst>
              <a:ext uri="{FF2B5EF4-FFF2-40B4-BE49-F238E27FC236}">
                <a16:creationId xmlns:a16="http://schemas.microsoft.com/office/drawing/2014/main" id="{FCE0F192-7FA9-4B5A-B793-6E3EF4A30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3099666"/>
            <a:ext cx="7105650" cy="352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スライド番号プレースホルダー 3">
            <a:extLst>
              <a:ext uri="{FF2B5EF4-FFF2-40B4-BE49-F238E27FC236}">
                <a16:creationId xmlns:a16="http://schemas.microsoft.com/office/drawing/2014/main" id="{7C7BA84F-791D-4D0E-BAAF-76E3A8E4A187}"/>
              </a:ext>
            </a:extLst>
          </p:cNvPr>
          <p:cNvSpPr>
            <a:spLocks noGrp="1"/>
          </p:cNvSpPr>
          <p:nvPr>
            <p:ph type="sldNum" sz="quarter" idx="12"/>
          </p:nvPr>
        </p:nvSpPr>
        <p:spPr/>
        <p:txBody>
          <a:bodyPr/>
          <a:lstStyle/>
          <a:p>
            <a:r>
              <a:rPr kumimoji="1" lang="en-US" altLang="ja-JP" dirty="0">
                <a:solidFill>
                  <a:schemeClr val="tx1"/>
                </a:solidFill>
              </a:rPr>
              <a:t>2</a:t>
            </a:r>
            <a:endParaRPr kumimoji="1" lang="ja-JP" altLang="en-US" dirty="0">
              <a:solidFill>
                <a:schemeClr val="tx1"/>
              </a:solidFill>
            </a:endParaRPr>
          </a:p>
        </p:txBody>
      </p:sp>
    </p:spTree>
    <p:extLst>
      <p:ext uri="{BB962C8B-B14F-4D97-AF65-F5344CB8AC3E}">
        <p14:creationId xmlns:p14="http://schemas.microsoft.com/office/powerpoint/2010/main" val="355332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26142994-0911-44AB-9323-6AE8B17FDF0D}"/>
              </a:ext>
            </a:extLst>
          </p:cNvPr>
          <p:cNvSpPr txBox="1">
            <a:spLocks noChangeArrowheads="1"/>
          </p:cNvSpPr>
          <p:nvPr/>
        </p:nvSpPr>
        <p:spPr bwMode="auto">
          <a:xfrm>
            <a:off x="453000" y="554180"/>
            <a:ext cx="9000000" cy="575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３．特別徴収税額の納入について</a:t>
            </a:r>
            <a:endParaRPr kumimoji="0" lang="ja-JP" altLang="en-US"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176213" marR="0" lvl="0" indent="18415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各納税義務者から徴収した月割額の合計額を「市民税・県民税・森林環境税納入書」により、徴収した月の翌月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日までに納入してください。ただし、納期限が土曜日、日曜日又は休日の場合はその翌日、また、土曜日、日曜日及び休日が連続するときは、当該連続した休日の最後の休日等の翌日が納期限となります。</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176213" marR="0" lvl="0" indent="184150" algn="l" defTabSz="914400" rtl="0" eaLnBrk="0" fontAlgn="base" latinLnBrk="0" hangingPunct="0">
              <a:lnSpc>
                <a:spcPts val="21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退職者の一括徴収の場合</a:t>
            </a: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360363" marR="0" lvl="0" indent="174625"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一括徴収税額はその徴収した月の翌月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日までに、他の納税義務者に係る特別徴収税額とあわせて納入してください。</a:t>
            </a:r>
          </a:p>
          <a:p>
            <a:pPr marL="895350" marR="25400" lvl="0" indent="-174625"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※市民税・県民税・森林環境税の特別徴収義務者（事業所）は、地方税法第</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321</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条の５第２項の規定に基づき、</a:t>
            </a:r>
            <a:r>
              <a:rPr kumimoji="0" lang="ja-JP" altLang="ja-JP" sz="1400" b="1" i="0" u="dbl" strike="noStrike" cap="none" normalizeH="0" dirty="0">
                <a:ln>
                  <a:noFill/>
                </a:ln>
                <a:solidFill>
                  <a:srgbClr val="000000"/>
                </a:solidFill>
                <a:effectLst/>
                <a:latin typeface="BIZ UD明朝 Medium" panose="02020500000000000000" pitchFamily="17" charset="-128"/>
                <a:ea typeface="BIZ UD明朝 Medium" panose="02020500000000000000" pitchFamily="17" charset="-128"/>
              </a:rPr>
              <a:t>翌年１月１日から４月</a:t>
            </a:r>
            <a:r>
              <a:rPr kumimoji="0" lang="en-US" altLang="ja-JP" sz="1400" b="1" i="0" u="dbl" strike="noStrike" cap="none" normalizeH="0" dirty="0">
                <a:ln>
                  <a:noFill/>
                </a:ln>
                <a:solidFill>
                  <a:srgbClr val="000000"/>
                </a:solidFill>
                <a:effectLst/>
                <a:latin typeface="BIZ UD明朝 Medium" panose="02020500000000000000" pitchFamily="17" charset="-128"/>
                <a:ea typeface="BIZ UD明朝 Medium" panose="02020500000000000000" pitchFamily="17" charset="-128"/>
              </a:rPr>
              <a:t>30</a:t>
            </a:r>
            <a:r>
              <a:rPr kumimoji="0" lang="ja-JP" altLang="ja-JP" sz="1400" b="1" i="0" u="dbl" strike="noStrike" cap="none" normalizeH="0" dirty="0">
                <a:ln>
                  <a:noFill/>
                </a:ln>
                <a:solidFill>
                  <a:srgbClr val="000000"/>
                </a:solidFill>
                <a:effectLst/>
                <a:latin typeface="BIZ UD明朝 Medium" panose="02020500000000000000" pitchFamily="17" charset="-128"/>
                <a:ea typeface="BIZ UD明朝 Medium" panose="02020500000000000000" pitchFamily="17" charset="-128"/>
              </a:rPr>
              <a:t>日までの間に、退職等の理由で特別徴収から普通徴収へ切り替えとなる場合は、残額を一括徴収する義務があります。</a:t>
            </a:r>
            <a:endParaRPr kumimoji="0" lang="en-US" altLang="ja-JP" sz="1400" b="1" i="0" u="dbl" strike="noStrike" cap="none" normalizeH="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25400" lvl="0" indent="0" algn="l" defTabSz="914400" rtl="0" eaLnBrk="0" fontAlgn="base" latinLnBrk="0" hangingPunct="0">
              <a:lnSpc>
                <a:spcPts val="21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(2)</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特別徴収税額の変更について</a:t>
            </a: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360363" marR="0" lvl="0" indent="174625"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納税義務者に係る特別徴収税額に誤りがあったり、所得税の確定申告や修正申告等により税額が変更になった場合は、「税額変更通知書」を送付しますので、変更された月割額を徴収してください。</a:t>
            </a: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534988"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変更の結果、過納となる場合には、原則、</a:t>
            </a:r>
            <a:r>
              <a:rPr kumimoji="0" lang="ja-JP" altLang="ja-JP" sz="1400" b="1" i="0" u="dbl" strike="noStrike" cap="none" normalizeH="0" dirty="0">
                <a:ln>
                  <a:noFill/>
                </a:ln>
                <a:solidFill>
                  <a:srgbClr val="000000"/>
                </a:solidFill>
                <a:effectLst/>
                <a:latin typeface="BIZ UD明朝 Medium" panose="02020500000000000000" pitchFamily="17" charset="-128"/>
                <a:ea typeface="BIZ UD明朝 Medium" panose="02020500000000000000" pitchFamily="17" charset="-128"/>
              </a:rPr>
              <a:t>納めていただいた税額を納税義務者へ直接還付します。</a:t>
            </a:r>
            <a:endParaRPr kumimoji="0" lang="en-US" altLang="ja-JP" sz="1400" b="1" i="0" u="dbl" strike="noStrike" cap="none" normalizeH="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endPar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４．大船渡市指定金融機関等</a:t>
            </a:r>
            <a:endParaRPr kumimoji="0" lang="ja-JP" altLang="en-US"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182563" marR="0" lvl="0" indent="17621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岩手銀行本店・支店・出張所／東北銀行大船渡支店／北日本銀行大船渡支店／東北労働金庫大船渡支店／気仙沼信用金庫(大船渡市内の各支店)／大船渡市農業協同組合本店・支店／東日本信用漁業協同組合連合会(大船渡市内の各支店)／ゆう</a:t>
            </a:r>
            <a:r>
              <a:rPr kumimoji="0" lang="ja-JP" altLang="ja-JP" sz="1400" b="0" i="0" u="none" strike="noStrike" cap="none" normalizeH="0" baseline="0" dirty="0" err="1">
                <a:ln>
                  <a:noFill/>
                </a:ln>
                <a:solidFill>
                  <a:srgbClr val="000000"/>
                </a:solidFill>
                <a:effectLst/>
                <a:latin typeface="BIZ UD明朝 Medium" panose="02020500000000000000" pitchFamily="17" charset="-128"/>
                <a:ea typeface="BIZ UD明朝 Medium" panose="02020500000000000000" pitchFamily="17" charset="-128"/>
              </a:rPr>
              <a:t>ちょ</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銀行(郵便局）</a:t>
            </a: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4" name="スライド番号プレースホルダー 3">
            <a:extLst>
              <a:ext uri="{FF2B5EF4-FFF2-40B4-BE49-F238E27FC236}">
                <a16:creationId xmlns:a16="http://schemas.microsoft.com/office/drawing/2014/main" id="{ECB6A599-6D1B-4053-A634-2EAED87E684B}"/>
              </a:ext>
            </a:extLst>
          </p:cNvPr>
          <p:cNvSpPr>
            <a:spLocks noGrp="1"/>
          </p:cNvSpPr>
          <p:nvPr>
            <p:ph type="sldNum" sz="quarter" idx="12"/>
          </p:nvPr>
        </p:nvSpPr>
        <p:spPr/>
        <p:txBody>
          <a:bodyPr/>
          <a:lstStyle/>
          <a:p>
            <a:r>
              <a:rPr kumimoji="1" lang="en-US" altLang="ja-JP" dirty="0">
                <a:solidFill>
                  <a:schemeClr val="tx1"/>
                </a:solidFill>
              </a:rPr>
              <a:t>3</a:t>
            </a:r>
            <a:endParaRPr kumimoji="1" lang="ja-JP" altLang="en-US" dirty="0">
              <a:solidFill>
                <a:schemeClr val="tx1"/>
              </a:solidFill>
            </a:endParaRPr>
          </a:p>
        </p:txBody>
      </p:sp>
    </p:spTree>
    <p:extLst>
      <p:ext uri="{BB962C8B-B14F-4D97-AF65-F5344CB8AC3E}">
        <p14:creationId xmlns:p14="http://schemas.microsoft.com/office/powerpoint/2010/main" val="173352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3998CF2-E5B0-44E0-B538-A6612C5B6EF3}"/>
              </a:ext>
            </a:extLst>
          </p:cNvPr>
          <p:cNvSpPr txBox="1">
            <a:spLocks noChangeArrowheads="1"/>
          </p:cNvSpPr>
          <p:nvPr/>
        </p:nvSpPr>
        <p:spPr bwMode="auto">
          <a:xfrm>
            <a:off x="453000" y="553317"/>
            <a:ext cx="9000000" cy="5894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５．その他</a:t>
            </a:r>
            <a:endParaRPr kumimoji="0" lang="ja-JP" altLang="en-US"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marL="182563" marR="0" lvl="0" indent="176213"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下記の異動・変更が発生した場合は、それぞれの届出書に必要事項を記入のうえ、大船渡市総務部税務課市民税係まで提出してください。</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182563" marR="0" lvl="0" indent="176213" algn="l"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従業員の退職・転勤などの場合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特別徴収の対象者から外す場合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⇒【給与支払報告・特別徴収に係る給与所得者異動届出書】を提出。</a:t>
            </a: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(2)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普通徴収から特別徴収へ切り替える場合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特別徴収の対象者に入れる場合</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⇒【普通徴収から特別徴収への切替届出書】を提出。</a:t>
            </a: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(3)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社名・所在地・送付先などの変更があった場合</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⇒【特別徴収義務者所在地・名称変更届出書】を提出。</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3" name="Text Box 3">
            <a:extLst>
              <a:ext uri="{FF2B5EF4-FFF2-40B4-BE49-F238E27FC236}">
                <a16:creationId xmlns:a16="http://schemas.microsoft.com/office/drawing/2014/main" id="{9956AFEB-660E-4591-A338-B3B3F875980F}"/>
              </a:ext>
            </a:extLst>
          </p:cNvPr>
          <p:cNvSpPr txBox="1">
            <a:spLocks noChangeArrowheads="1"/>
          </p:cNvSpPr>
          <p:nvPr/>
        </p:nvSpPr>
        <p:spPr bwMode="auto">
          <a:xfrm>
            <a:off x="660400" y="3429000"/>
            <a:ext cx="8585200" cy="2875682"/>
          </a:xfrm>
          <a:prstGeom prst="rect">
            <a:avLst/>
          </a:prstGeom>
          <a:solidFill>
            <a:srgbClr val="FFFFFF"/>
          </a:solidFill>
          <a:ln w="12700"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R="0" lvl="0" indent="17780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特別徴収に係る各種異動届出書は、大船渡市ホームページからダウンロードできます。</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77800" algn="l" defTabSz="914400" rtl="0" eaLnBrk="0" fontAlgn="base" latinLnBrk="0" hangingPunct="0">
              <a:lnSpc>
                <a:spcPct val="1000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『大船渡市ホームページ』⇒『</a:t>
            </a:r>
            <a:r>
              <a:rPr lang="ja-JP" altLang="en-US" sz="1400" dirty="0">
                <a:solidFill>
                  <a:srgbClr val="000000"/>
                </a:solidFill>
                <a:latin typeface="BIZ UD明朝 Medium" panose="02020500000000000000" pitchFamily="17" charset="-128"/>
                <a:ea typeface="BIZ UD明朝 Medium" panose="02020500000000000000" pitchFamily="17" charset="-128"/>
              </a:rPr>
              <a:t>くらし・手続き</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申請書様式</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⇒『申請届出書ダウンロード【税金】』</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・給与支払報告・特別徴収に係る給与所得者異動届出書（</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PDF</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・普通徴収から特別徴収への切替届出書（</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PDF</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・特別徴収義務者所在地・名称変更届出書（</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PDF</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・退職所得に係る市民税・県民税の納入内訳書（</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PDF</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・特別徴収税額の納期の特例申請書（</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Word</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ts val="21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・納期の特例の要件を欠いた場合の届出書（</a:t>
            </a:r>
            <a:r>
              <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Word</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a:t>
            </a:r>
            <a:endParaRPr kumimoji="0" lang="ja-JP" altLang="ja-JP" sz="1800" b="0" i="0" u="none" strike="noStrike" cap="none" normalizeH="0" baseline="0" dirty="0">
              <a:ln>
                <a:noFill/>
              </a:ln>
              <a:solidFill>
                <a:schemeClr val="tx1"/>
              </a:solidFill>
              <a:effectLst/>
              <a:latin typeface="BIZ UD明朝 Medium" panose="02020500000000000000" pitchFamily="17" charset="-128"/>
              <a:ea typeface="BIZ UD明朝 Medium" panose="02020500000000000000" pitchFamily="17" charset="-128"/>
            </a:endParaRPr>
          </a:p>
        </p:txBody>
      </p:sp>
      <p:sp>
        <p:nvSpPr>
          <p:cNvPr id="4" name="スライド番号プレースホルダー 3">
            <a:extLst>
              <a:ext uri="{FF2B5EF4-FFF2-40B4-BE49-F238E27FC236}">
                <a16:creationId xmlns:a16="http://schemas.microsoft.com/office/drawing/2014/main" id="{79E76F81-1F4D-4060-BEAF-38399B40119C}"/>
              </a:ext>
            </a:extLst>
          </p:cNvPr>
          <p:cNvSpPr>
            <a:spLocks noGrp="1"/>
          </p:cNvSpPr>
          <p:nvPr>
            <p:ph type="sldNum" sz="quarter" idx="12"/>
          </p:nvPr>
        </p:nvSpPr>
        <p:spPr/>
        <p:txBody>
          <a:bodyPr/>
          <a:lstStyle/>
          <a:p>
            <a:r>
              <a:rPr kumimoji="1" lang="en-US" altLang="ja-JP" dirty="0">
                <a:solidFill>
                  <a:schemeClr val="tx1"/>
                </a:solidFill>
              </a:rPr>
              <a:t>4</a:t>
            </a:r>
            <a:endParaRPr kumimoji="1" lang="ja-JP" altLang="en-US" dirty="0">
              <a:solidFill>
                <a:schemeClr val="tx1"/>
              </a:solidFill>
            </a:endParaRPr>
          </a:p>
        </p:txBody>
      </p:sp>
      <p:pic>
        <p:nvPicPr>
          <p:cNvPr id="6" name="図 5" descr="QR コード&#10;&#10;AI によって生成されたコンテンツは間違っている可能性があります。">
            <a:extLst>
              <a:ext uri="{FF2B5EF4-FFF2-40B4-BE49-F238E27FC236}">
                <a16:creationId xmlns:a16="http://schemas.microsoft.com/office/drawing/2014/main" id="{C97E6D3C-4A8C-89B8-9F43-84F94A623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300" y="4144819"/>
            <a:ext cx="1512000" cy="1444043"/>
          </a:xfrm>
          <a:prstGeom prst="rect">
            <a:avLst/>
          </a:prstGeom>
        </p:spPr>
      </p:pic>
    </p:spTree>
    <p:extLst>
      <p:ext uri="{BB962C8B-B14F-4D97-AF65-F5344CB8AC3E}">
        <p14:creationId xmlns:p14="http://schemas.microsoft.com/office/powerpoint/2010/main" val="112247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5615725-429D-4F73-89C1-8063B7E9305D}"/>
              </a:ext>
            </a:extLst>
          </p:cNvPr>
          <p:cNvSpPr txBox="1">
            <a:spLocks noChangeArrowheads="1"/>
          </p:cNvSpPr>
          <p:nvPr/>
        </p:nvSpPr>
        <p:spPr bwMode="auto">
          <a:xfrm>
            <a:off x="453000" y="553460"/>
            <a:ext cx="9000000" cy="602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defTabSz="914400" eaLnBrk="0" fontAlgn="base" hangingPunct="0">
              <a:lnSpc>
                <a:spcPts val="2100"/>
              </a:lnSpc>
              <a:spcBef>
                <a:spcPct val="0"/>
              </a:spcBef>
              <a:spcAft>
                <a:spcPct val="0"/>
              </a:spcAft>
            </a:pPr>
            <a:endParaRPr lang="en-US" altLang="ja-JP" sz="1400" b="1" dirty="0">
              <a:solidFill>
                <a:srgbClr val="000000"/>
              </a:solidFill>
              <a:latin typeface="BIZ UDゴシック" panose="020B0400000000000000" pitchFamily="49" charset="-128"/>
              <a:ea typeface="BIZ UDゴシック" panose="020B0400000000000000" pitchFamily="49" charset="-128"/>
            </a:endParaRPr>
          </a:p>
          <a:p>
            <a:pPr defTabSz="914400" eaLnBrk="0" fontAlgn="base" hangingPunct="0">
              <a:lnSpc>
                <a:spcPts val="2100"/>
              </a:lnSpc>
              <a:spcBef>
                <a:spcPct val="0"/>
              </a:spcBef>
              <a:spcAft>
                <a:spcPct val="0"/>
              </a:spcAft>
            </a:pPr>
            <a:endParaRPr lang="en-US" altLang="ja-JP" sz="1400" b="1" dirty="0">
              <a:solidFill>
                <a:srgbClr val="000000"/>
              </a:solidFill>
              <a:latin typeface="BIZ UDゴシック" panose="020B0400000000000000" pitchFamily="49" charset="-128"/>
              <a:ea typeface="BIZ UDゴシック" panose="020B0400000000000000" pitchFamily="49" charset="-128"/>
            </a:endParaRPr>
          </a:p>
          <a:p>
            <a:pPr defTabSz="914400" eaLnBrk="0" fontAlgn="base" hangingPunct="0">
              <a:lnSpc>
                <a:spcPts val="2100"/>
              </a:lnSpc>
              <a:spcBef>
                <a:spcPct val="0"/>
              </a:spcBef>
              <a:spcAft>
                <a:spcPct val="0"/>
              </a:spcAft>
            </a:pPr>
            <a:r>
              <a:rPr lang="ja-JP" altLang="ja-JP" sz="1400" b="1" dirty="0">
                <a:solidFill>
                  <a:srgbClr val="000000"/>
                </a:solidFill>
                <a:latin typeface="BIZ UDゴシック" panose="020B0400000000000000" pitchFamily="49" charset="-128"/>
                <a:ea typeface="BIZ UDゴシック" panose="020B0400000000000000" pitchFamily="49" charset="-128"/>
              </a:rPr>
              <a:t>■</a:t>
            </a:r>
            <a:r>
              <a:rPr lang="ja-JP" altLang="en-US" sz="1400" b="1" dirty="0">
                <a:solidFill>
                  <a:srgbClr val="000000"/>
                </a:solidFill>
                <a:latin typeface="BIZ UDゴシック" panose="020B0400000000000000" pitchFamily="49" charset="-128"/>
                <a:ea typeface="BIZ UDゴシック" panose="020B0400000000000000" pitchFamily="49" charset="-128"/>
              </a:rPr>
              <a:t>給与支払報告</a:t>
            </a:r>
            <a:r>
              <a:rPr lang="ja-JP" altLang="ja-JP" sz="1400" b="1" dirty="0">
                <a:solidFill>
                  <a:srgbClr val="000000"/>
                </a:solidFill>
                <a:latin typeface="BIZ UDゴシック" panose="020B0400000000000000" pitchFamily="49" charset="-128"/>
                <a:ea typeface="BIZ UDゴシック" panose="020B0400000000000000" pitchFamily="49" charset="-128"/>
              </a:rPr>
              <a:t>に係る</a:t>
            </a:r>
            <a:r>
              <a:rPr lang="ja-JP" altLang="en-US" sz="1400" b="1" dirty="0">
                <a:solidFill>
                  <a:srgbClr val="000000"/>
                </a:solidFill>
                <a:latin typeface="BIZ UDゴシック" panose="020B0400000000000000" pitchFamily="49" charset="-128"/>
                <a:ea typeface="BIZ UDゴシック" panose="020B0400000000000000" pitchFamily="49" charset="-128"/>
              </a:rPr>
              <a:t>給与所得者</a:t>
            </a:r>
            <a:r>
              <a:rPr lang="ja-JP" altLang="ja-JP" sz="1400" b="1" dirty="0">
                <a:solidFill>
                  <a:srgbClr val="000000"/>
                </a:solidFill>
                <a:latin typeface="BIZ UDゴシック" panose="020B0400000000000000" pitchFamily="49" charset="-128"/>
                <a:ea typeface="BIZ UDゴシック" panose="020B0400000000000000" pitchFamily="49" charset="-128"/>
              </a:rPr>
              <a:t>異動届出書</a:t>
            </a:r>
            <a:endParaRPr lang="ja-JP" altLang="en-US" sz="1400" b="1" dirty="0">
              <a:solidFill>
                <a:srgbClr val="000000"/>
              </a:solidFill>
              <a:latin typeface="BIZ UDゴシック" panose="020B0400000000000000" pitchFamily="49" charset="-128"/>
              <a:ea typeface="BIZ UDゴシック" panose="020B0400000000000000" pitchFamily="49" charset="-128"/>
            </a:endParaRPr>
          </a:p>
          <a:p>
            <a:pPr lvl="0" defTabSz="914400" eaLnBrk="0" fontAlgn="base" hangingPunct="0">
              <a:lnSpc>
                <a:spcPts val="2100"/>
              </a:lnSpc>
              <a:spcBef>
                <a:spcPct val="0"/>
              </a:spcBef>
              <a:spcAft>
                <a:spcPct val="0"/>
              </a:spcAft>
            </a:pPr>
            <a:r>
              <a:rPr lang="ja-JP" altLang="en-US" sz="1400" dirty="0">
                <a:solidFill>
                  <a:srgbClr val="000000"/>
                </a:solidFill>
                <a:latin typeface="BIZ UD明朝 Medium" panose="02020500000000000000" pitchFamily="17" charset="-128"/>
                <a:ea typeface="BIZ UD明朝 Medium" panose="02020500000000000000" pitchFamily="17" charset="-128"/>
              </a:rPr>
              <a:t>　当市に提出した給与支払報告書に記載された者のうち特別徴収税額がない者で、４月１日現在において給与の支払を受けなくなった者が</a:t>
            </a:r>
            <a:r>
              <a:rPr lang="ja-JP" altLang="en-US" sz="1400">
                <a:solidFill>
                  <a:srgbClr val="000000"/>
                </a:solidFill>
                <a:latin typeface="BIZ UD明朝 Medium" panose="02020500000000000000" pitchFamily="17" charset="-128"/>
                <a:ea typeface="BIZ UD明朝 Medium" panose="02020500000000000000" pitchFamily="17" charset="-128"/>
              </a:rPr>
              <a:t>ある場合は</a:t>
            </a:r>
            <a:r>
              <a:rPr lang="ja-JP" altLang="en-US" sz="1400" b="1">
                <a:solidFill>
                  <a:srgbClr val="000000"/>
                </a:solidFill>
                <a:latin typeface="BIZ UD明朝 Medium" panose="02020500000000000000" pitchFamily="17" charset="-128"/>
                <a:ea typeface="BIZ UD明朝 Medium" panose="02020500000000000000" pitchFamily="17" charset="-128"/>
              </a:rPr>
              <a:t>４月</a:t>
            </a:r>
            <a:r>
              <a:rPr lang="en-US" altLang="ja-JP" sz="1400" b="1" dirty="0">
                <a:solidFill>
                  <a:srgbClr val="000000"/>
                </a:solidFill>
                <a:latin typeface="BIZ UD明朝 Medium" panose="02020500000000000000" pitchFamily="17" charset="-128"/>
                <a:ea typeface="BIZ UD明朝 Medium" panose="02020500000000000000" pitchFamily="17" charset="-128"/>
              </a:rPr>
              <a:t>15</a:t>
            </a:r>
            <a:r>
              <a:rPr lang="ja-JP" altLang="en-US" sz="1400" b="1" dirty="0">
                <a:solidFill>
                  <a:srgbClr val="000000"/>
                </a:solidFill>
                <a:latin typeface="BIZ UD明朝 Medium" panose="02020500000000000000" pitchFamily="17" charset="-128"/>
                <a:ea typeface="BIZ UD明朝 Medium" panose="02020500000000000000" pitchFamily="17" charset="-128"/>
              </a:rPr>
              <a:t>日</a:t>
            </a:r>
            <a:r>
              <a:rPr lang="ja-JP" altLang="en-US" sz="1400" dirty="0">
                <a:solidFill>
                  <a:srgbClr val="000000"/>
                </a:solidFill>
                <a:latin typeface="BIZ UD明朝 Medium" panose="02020500000000000000" pitchFamily="17" charset="-128"/>
                <a:ea typeface="BIZ UD明朝 Medium" panose="02020500000000000000" pitchFamily="17" charset="-128"/>
              </a:rPr>
              <a:t>までに「給与支払報告に係る給与所得者異動届出書」を提出してください。</a:t>
            </a: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endParaRPr kumimoji="0" lang="en-US" altLang="ja-JP" sz="14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ja-JP"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■特別徴収に係る</a:t>
            </a:r>
            <a:r>
              <a:rPr kumimoji="0" lang="ja-JP" altLang="en-US"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給与所得者</a:t>
            </a:r>
            <a:r>
              <a:rPr kumimoji="0" lang="ja-JP" altLang="ja-JP"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異動届出書</a:t>
            </a:r>
            <a:endParaRPr kumimoji="0" lang="ja-JP" altLang="en-US" sz="14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endParaRPr>
          </a:p>
          <a:p>
            <a:pPr indent="-185738" defTabSz="914400" eaLnBrk="0" fontAlgn="base" hangingPunct="0">
              <a:lnSpc>
                <a:spcPts val="2100"/>
              </a:lnSpc>
              <a:spcBef>
                <a:spcPct val="0"/>
              </a:spcBef>
              <a:spcAft>
                <a:spcPct val="0"/>
              </a:spcAft>
            </a:pPr>
            <a:r>
              <a:rPr lang="ja-JP" altLang="en-US" sz="1400" dirty="0">
                <a:solidFill>
                  <a:srgbClr val="000000"/>
                </a:solidFill>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特別徴収されている方が、退職等により給与の支払いを受けなくなった場合、給与の支払いを受けなくな</a:t>
            </a:r>
            <a:r>
              <a:rPr lang="ja-JP" altLang="ja-JP" sz="1400" dirty="0">
                <a:solidFill>
                  <a:srgbClr val="000000"/>
                </a:solidFill>
                <a:latin typeface="BIZ UD明朝 Medium" panose="02020500000000000000" pitchFamily="17" charset="-128"/>
                <a:ea typeface="BIZ UD明朝 Medium" panose="02020500000000000000" pitchFamily="17" charset="-128"/>
              </a:rPr>
              <a:t>っ</a:t>
            </a:r>
            <a:r>
              <a:rPr lang="ja-JP" altLang="en-US" sz="1400" dirty="0">
                <a:solidFill>
                  <a:srgbClr val="000000"/>
                </a:solidFill>
                <a:latin typeface="BIZ UD明朝 Medium" panose="02020500000000000000" pitchFamily="17" charset="-128"/>
                <a:ea typeface="BIZ UD明朝 Medium" panose="02020500000000000000" pitchFamily="17" charset="-128"/>
              </a:rPr>
              <a:t>た</a:t>
            </a:r>
            <a:r>
              <a:rPr lang="ja-JP" altLang="ja-JP" sz="1400" dirty="0">
                <a:solidFill>
                  <a:srgbClr val="000000"/>
                </a:solidFill>
                <a:latin typeface="BIZ UD明朝 Medium" panose="02020500000000000000" pitchFamily="17" charset="-128"/>
                <a:ea typeface="BIZ UD明朝 Medium" panose="02020500000000000000" pitchFamily="17" charset="-128"/>
              </a:rPr>
              <a:t>月の</a:t>
            </a:r>
            <a:r>
              <a:rPr lang="ja-JP" altLang="ja-JP" sz="1400" b="1" dirty="0">
                <a:solidFill>
                  <a:srgbClr val="000000"/>
                </a:solidFill>
                <a:latin typeface="BIZ UD明朝 Medium" panose="02020500000000000000" pitchFamily="17" charset="-128"/>
                <a:ea typeface="BIZ UD明朝 Medium" panose="02020500000000000000" pitchFamily="17" charset="-128"/>
              </a:rPr>
              <a:t>翌月</a:t>
            </a:r>
            <a:r>
              <a:rPr lang="ja-JP" altLang="en-US" sz="1400" b="1" dirty="0">
                <a:solidFill>
                  <a:srgbClr val="000000"/>
                </a:solidFill>
                <a:latin typeface="BIZ UD明朝 Medium" panose="02020500000000000000" pitchFamily="17" charset="-128"/>
                <a:ea typeface="BIZ UD明朝 Medium" panose="02020500000000000000" pitchFamily="17" charset="-128"/>
              </a:rPr>
              <a:t>の</a:t>
            </a:r>
            <a:r>
              <a:rPr lang="en-US" altLang="ja-JP" sz="1400" b="1" dirty="0">
                <a:solidFill>
                  <a:srgbClr val="000000"/>
                </a:solidFill>
                <a:latin typeface="BIZ UD明朝 Medium" panose="02020500000000000000" pitchFamily="17" charset="-128"/>
                <a:ea typeface="BIZ UD明朝 Medium" panose="02020500000000000000" pitchFamily="17" charset="-128"/>
              </a:rPr>
              <a:t>10</a:t>
            </a:r>
            <a:r>
              <a:rPr lang="ja-JP" altLang="ja-JP" sz="1400" b="1" dirty="0">
                <a:solidFill>
                  <a:srgbClr val="000000"/>
                </a:solidFill>
                <a:latin typeface="BIZ UD明朝 Medium" panose="02020500000000000000" pitchFamily="17" charset="-128"/>
                <a:ea typeface="BIZ UD明朝 Medium" panose="02020500000000000000" pitchFamily="17" charset="-128"/>
              </a:rPr>
              <a:t>日</a:t>
            </a:r>
            <a:r>
              <a:rPr lang="ja-JP" altLang="ja-JP" sz="1400" dirty="0">
                <a:solidFill>
                  <a:srgbClr val="000000"/>
                </a:solidFill>
                <a:latin typeface="BIZ UD明朝 Medium" panose="02020500000000000000" pitchFamily="17" charset="-128"/>
                <a:ea typeface="BIZ UD明朝 Medium" panose="02020500000000000000" pitchFamily="17" charset="-128"/>
              </a:rPr>
              <a:t>までに「特別徴収に係る給与所得者異動届出書」を提出してください。</a:t>
            </a: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indent="-185738" defTabSz="914400" eaLnBrk="0" fontAlgn="base" hangingPunct="0">
              <a:lnSpc>
                <a:spcPts val="2100"/>
              </a:lnSpc>
              <a:spcBef>
                <a:spcPct val="0"/>
              </a:spcBef>
              <a:spcAft>
                <a:spcPct val="0"/>
              </a:spcAft>
            </a:pPr>
            <a:r>
              <a:rPr lang="ja-JP" altLang="en-US" sz="1400" dirty="0">
                <a:solidFill>
                  <a:srgbClr val="000000"/>
                </a:solidFill>
                <a:latin typeface="BIZ UD明朝 Medium" panose="02020500000000000000" pitchFamily="17" charset="-128"/>
                <a:ea typeface="BIZ UD明朝 Medium" panose="02020500000000000000" pitchFamily="17" charset="-128"/>
              </a:rPr>
              <a:t>　ただし、４月２日から５月</a:t>
            </a:r>
            <a:r>
              <a:rPr lang="en-US" altLang="ja-JP" sz="1400" dirty="0">
                <a:solidFill>
                  <a:srgbClr val="000000"/>
                </a:solidFill>
                <a:latin typeface="BIZ UD明朝 Medium" panose="02020500000000000000" pitchFamily="17" charset="-128"/>
                <a:ea typeface="BIZ UD明朝 Medium" panose="02020500000000000000" pitchFamily="17" charset="-128"/>
              </a:rPr>
              <a:t>31</a:t>
            </a:r>
            <a:r>
              <a:rPr lang="ja-JP" altLang="en-US" sz="1400" dirty="0">
                <a:solidFill>
                  <a:srgbClr val="000000"/>
                </a:solidFill>
                <a:latin typeface="BIZ UD明朝 Medium" panose="02020500000000000000" pitchFamily="17" charset="-128"/>
                <a:ea typeface="BIZ UD明朝 Medium" panose="02020500000000000000" pitchFamily="17" charset="-128"/>
              </a:rPr>
              <a:t>日までの間に給与の支払を受けなくなった者の市民税、県民税及び森林環境税をその年度から新たに特別徴収の方法によって徴収すべき市長に対する届出書は、その市長から特別徴収税額の通知があった日の属する月の</a:t>
            </a:r>
            <a:r>
              <a:rPr lang="ja-JP" altLang="en-US" sz="1400" b="1" dirty="0">
                <a:solidFill>
                  <a:srgbClr val="000000"/>
                </a:solidFill>
                <a:latin typeface="BIZ UD明朝 Medium" panose="02020500000000000000" pitchFamily="17" charset="-128"/>
                <a:ea typeface="BIZ UD明朝 Medium" panose="02020500000000000000" pitchFamily="17" charset="-128"/>
              </a:rPr>
              <a:t>翌月の</a:t>
            </a:r>
            <a:r>
              <a:rPr lang="en-US" altLang="ja-JP" sz="1400" b="1" dirty="0">
                <a:solidFill>
                  <a:srgbClr val="000000"/>
                </a:solidFill>
                <a:latin typeface="BIZ UD明朝 Medium" panose="02020500000000000000" pitchFamily="17" charset="-128"/>
                <a:ea typeface="BIZ UD明朝 Medium" panose="02020500000000000000" pitchFamily="17" charset="-128"/>
              </a:rPr>
              <a:t>10</a:t>
            </a:r>
            <a:r>
              <a:rPr lang="ja-JP" altLang="en-US" sz="1400" b="1" dirty="0">
                <a:solidFill>
                  <a:srgbClr val="000000"/>
                </a:solidFill>
                <a:latin typeface="BIZ UD明朝 Medium" panose="02020500000000000000" pitchFamily="17" charset="-128"/>
                <a:ea typeface="BIZ UD明朝 Medium" panose="02020500000000000000" pitchFamily="17" charset="-128"/>
              </a:rPr>
              <a:t>日</a:t>
            </a:r>
            <a:r>
              <a:rPr lang="ja-JP" altLang="en-US" sz="1400" dirty="0">
                <a:solidFill>
                  <a:srgbClr val="000000"/>
                </a:solidFill>
                <a:latin typeface="BIZ UD明朝 Medium" panose="02020500000000000000" pitchFamily="17" charset="-128"/>
                <a:ea typeface="BIZ UD明朝 Medium" panose="02020500000000000000" pitchFamily="17" charset="-128"/>
              </a:rPr>
              <a:t>までに提出してください。</a:t>
            </a: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indent="-185738" defTabSz="914400" eaLnBrk="0" fontAlgn="base" hangingPunct="0">
              <a:lnSpc>
                <a:spcPts val="2100"/>
              </a:lnSpc>
              <a:spcBef>
                <a:spcPct val="0"/>
              </a:spcBef>
              <a:spcAft>
                <a:spcPct val="0"/>
              </a:spcAft>
            </a:pP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indent="-185738" defTabSz="914400" eaLnBrk="0" fontAlgn="base" hangingPunct="0">
              <a:lnSpc>
                <a:spcPts val="2100"/>
              </a:lnSpc>
              <a:spcBef>
                <a:spcPct val="0"/>
              </a:spcBef>
              <a:spcAft>
                <a:spcPct val="0"/>
              </a:spcAft>
            </a:pPr>
            <a:r>
              <a:rPr lang="ja-JP" altLang="ja-JP" sz="1400" b="1" dirty="0">
                <a:solidFill>
                  <a:srgbClr val="000000"/>
                </a:solidFill>
                <a:latin typeface="BIZ UDゴシック" panose="020B0400000000000000" pitchFamily="49" charset="-128"/>
                <a:ea typeface="BIZ UDゴシック" panose="020B0400000000000000" pitchFamily="49" charset="-128"/>
              </a:rPr>
              <a:t>■</a:t>
            </a:r>
            <a:r>
              <a:rPr lang="ja-JP" altLang="en-US" sz="1400" b="1" dirty="0">
                <a:solidFill>
                  <a:srgbClr val="000000"/>
                </a:solidFill>
                <a:latin typeface="BIZ UDゴシック" panose="020B0400000000000000" pitchFamily="49" charset="-128"/>
                <a:ea typeface="BIZ UDゴシック" panose="020B0400000000000000" pitchFamily="49" charset="-128"/>
              </a:rPr>
              <a:t>普通徴収から特別徴収への切替届出書</a:t>
            </a:r>
            <a:endParaRPr lang="en-US" altLang="ja-JP" sz="1400" b="1" dirty="0">
              <a:solidFill>
                <a:srgbClr val="000000"/>
              </a:solidFill>
              <a:latin typeface="BIZ UDゴシック" panose="020B0400000000000000" pitchFamily="49" charset="-128"/>
              <a:ea typeface="BIZ UDゴシック" panose="020B0400000000000000" pitchFamily="49" charset="-128"/>
            </a:endParaRPr>
          </a:p>
          <a:p>
            <a:pPr indent="-185738" defTabSz="914400" eaLnBrk="0" fontAlgn="base" hangingPunct="0">
              <a:lnSpc>
                <a:spcPts val="2100"/>
              </a:lnSpc>
              <a:spcBef>
                <a:spcPct val="0"/>
              </a:spcBef>
              <a:spcAft>
                <a:spcPct val="0"/>
              </a:spcAft>
            </a:pP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普通徴収されている方を特別徴収に変更する場合、特別徴収の開始を希望する月の</a:t>
            </a:r>
            <a:r>
              <a:rPr kumimoji="0" lang="ja-JP" altLang="ja-JP" sz="14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前月</a:t>
            </a:r>
            <a:r>
              <a:rPr kumimoji="0" lang="ja-JP" altLang="en-US" sz="14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の</a:t>
            </a:r>
            <a:r>
              <a:rPr kumimoji="0" lang="en-US" altLang="ja-JP" sz="14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10</a:t>
            </a:r>
            <a:r>
              <a:rPr kumimoji="0" lang="ja-JP" altLang="ja-JP" sz="1400" b="1"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日</a:t>
            </a:r>
            <a:r>
              <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までに「普通徴収から特別徴収への切替届出書」を提出してください。</a:t>
            </a: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indent="-185738" defTabSz="914400" eaLnBrk="0" fontAlgn="base" hangingPunct="0">
              <a:lnSpc>
                <a:spcPts val="2100"/>
              </a:lnSpc>
              <a:spcBef>
                <a:spcPct val="0"/>
              </a:spcBef>
              <a:spcAft>
                <a:spcPct val="0"/>
              </a:spcAft>
            </a:pPr>
            <a:endParaRPr lang="en-US" altLang="ja-JP" sz="1400" dirty="0">
              <a:solidFill>
                <a:srgbClr val="000000"/>
              </a:solidFill>
              <a:latin typeface="BIZ UD明朝 Medium" panose="02020500000000000000" pitchFamily="17" charset="-128"/>
              <a:ea typeface="BIZ UD明朝 Medium" panose="02020500000000000000" pitchFamily="17" charset="-128"/>
            </a:endParaRPr>
          </a:p>
          <a:p>
            <a:pPr indent="-185738" defTabSz="914400" eaLnBrk="0" fontAlgn="base" hangingPunct="0">
              <a:lnSpc>
                <a:spcPts val="2100"/>
              </a:lnSpc>
              <a:spcBef>
                <a:spcPct val="0"/>
              </a:spcBef>
              <a:spcAft>
                <a:spcPct val="0"/>
              </a:spcAft>
            </a:pPr>
            <a:r>
              <a:rPr lang="ja-JP" altLang="ja-JP" sz="1400" b="1" dirty="0">
                <a:solidFill>
                  <a:srgbClr val="000000"/>
                </a:solidFill>
                <a:latin typeface="BIZ UDゴシック" panose="020B0400000000000000" pitchFamily="49" charset="-128"/>
                <a:ea typeface="BIZ UDゴシック" panose="020B0400000000000000" pitchFamily="49" charset="-128"/>
              </a:rPr>
              <a:t>■</a:t>
            </a:r>
            <a:r>
              <a:rPr lang="ja-JP" altLang="en-US" sz="1400" b="1" dirty="0">
                <a:solidFill>
                  <a:srgbClr val="000000"/>
                </a:solidFill>
                <a:latin typeface="BIZ UDゴシック" panose="020B0400000000000000" pitchFamily="49" charset="-128"/>
                <a:ea typeface="BIZ UDゴシック" panose="020B0400000000000000" pitchFamily="49" charset="-128"/>
              </a:rPr>
              <a:t>特別徴収義務者所在地・名称変更届出書</a:t>
            </a:r>
            <a:endParaRPr lang="en-US" altLang="ja-JP" sz="1400" b="1" dirty="0">
              <a:solidFill>
                <a:srgbClr val="000000"/>
              </a:solidFill>
              <a:latin typeface="BIZ UDゴシック" panose="020B0400000000000000" pitchFamily="49" charset="-128"/>
              <a:ea typeface="BIZ UDゴシック" panose="020B0400000000000000" pitchFamily="49" charset="-128"/>
            </a:endParaRPr>
          </a:p>
          <a:p>
            <a:pPr indent="-185738" defTabSz="914400" eaLnBrk="0" fontAlgn="base" hangingPunct="0">
              <a:lnSpc>
                <a:spcPts val="2100"/>
              </a:lnSpc>
              <a:spcBef>
                <a:spcPct val="0"/>
              </a:spcBef>
              <a:spcAft>
                <a:spcPct val="0"/>
              </a:spcAft>
            </a:pPr>
            <a:r>
              <a:rPr lang="ja-JP" altLang="en-US" sz="1400" dirty="0">
                <a:solidFill>
                  <a:srgbClr val="000000"/>
                </a:solidFill>
                <a:latin typeface="BIZ UD明朝 Medium" panose="02020500000000000000" pitchFamily="17" charset="-128"/>
                <a:ea typeface="BIZ UD明朝 Medium" panose="02020500000000000000" pitchFamily="17" charset="-128"/>
              </a:rPr>
              <a:t>　特別徴収義務者において</a:t>
            </a:r>
            <a:r>
              <a:rPr lang="ja-JP" altLang="ja-JP" sz="1400" dirty="0">
                <a:solidFill>
                  <a:srgbClr val="000000"/>
                </a:solidFill>
                <a:latin typeface="BIZ UD明朝 Medium" panose="02020500000000000000" pitchFamily="17" charset="-128"/>
                <a:ea typeface="BIZ UD明朝 Medium" panose="02020500000000000000" pitchFamily="17" charset="-128"/>
              </a:rPr>
              <a:t>、</a:t>
            </a:r>
            <a:r>
              <a:rPr lang="ja-JP" altLang="en-US" sz="1400" dirty="0">
                <a:solidFill>
                  <a:srgbClr val="000000"/>
                </a:solidFill>
                <a:latin typeface="BIZ UD明朝 Medium" panose="02020500000000000000" pitchFamily="17" charset="-128"/>
                <a:ea typeface="BIZ UD明朝 Medium" panose="02020500000000000000" pitchFamily="17" charset="-128"/>
              </a:rPr>
              <a:t>所在地、名称等に変更があった場合、</a:t>
            </a:r>
            <a:r>
              <a:rPr lang="ja-JP" altLang="en-US" sz="1400" b="1" dirty="0">
                <a:solidFill>
                  <a:srgbClr val="000000"/>
                </a:solidFill>
                <a:latin typeface="BIZ UD明朝 Medium" panose="02020500000000000000" pitchFamily="17" charset="-128"/>
                <a:ea typeface="BIZ UD明朝 Medium" panose="02020500000000000000" pitchFamily="17" charset="-128"/>
              </a:rPr>
              <a:t>速やかに</a:t>
            </a:r>
            <a:r>
              <a:rPr lang="ja-JP" altLang="en-US" sz="1400" dirty="0">
                <a:solidFill>
                  <a:srgbClr val="000000"/>
                </a:solidFill>
                <a:latin typeface="BIZ UD明朝 Medium" panose="02020500000000000000" pitchFamily="17" charset="-128"/>
                <a:ea typeface="BIZ UD明朝 Medium" panose="02020500000000000000" pitchFamily="17" charset="-128"/>
              </a:rPr>
              <a:t>「特別徴収義務者所在地・名称変更届出書」を提出してください。</a:t>
            </a:r>
            <a:endParaRPr lang="en-US" altLang="ja-JP" sz="1400" b="1" dirty="0">
              <a:solidFill>
                <a:srgbClr val="000000"/>
              </a:solidFill>
              <a:latin typeface="BIZ UDゴシック" panose="020B0400000000000000" pitchFamily="49" charset="-128"/>
              <a:ea typeface="BIZ UDゴシック" panose="020B0400000000000000" pitchFamily="49" charset="-128"/>
            </a:endParaRPr>
          </a:p>
          <a:p>
            <a:pPr indent="-185738" defTabSz="914400" eaLnBrk="0" fontAlgn="base" hangingPunct="0">
              <a:lnSpc>
                <a:spcPts val="2100"/>
              </a:lnSpc>
              <a:spcBef>
                <a:spcPct val="0"/>
              </a:spcBef>
              <a:spcAft>
                <a:spcPct val="0"/>
              </a:spcAft>
            </a:pPr>
            <a:endParaRPr lang="en-US" altLang="ja-JP" sz="1400" b="1" dirty="0">
              <a:solidFill>
                <a:srgbClr val="000000"/>
              </a:solidFill>
              <a:latin typeface="BIZ UDゴシック" panose="020B0400000000000000" pitchFamily="49" charset="-128"/>
              <a:ea typeface="BIZ UDゴシック" panose="020B0400000000000000" pitchFamily="49" charset="-128"/>
            </a:endParaRPr>
          </a:p>
          <a:p>
            <a:pPr indent="-185738" defTabSz="914400" eaLnBrk="0" fontAlgn="base" hangingPunct="0">
              <a:lnSpc>
                <a:spcPts val="2100"/>
              </a:lnSpc>
              <a:spcBef>
                <a:spcPct val="0"/>
              </a:spcBef>
              <a:spcAft>
                <a:spcPct val="0"/>
              </a:spcAft>
            </a:pPr>
            <a:endParaRPr kumimoji="0" lang="en-US"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ts val="21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rPr>
              <a:t>　</a:t>
            </a:r>
            <a:endParaRPr kumimoji="0" lang="ja-JP" altLang="ja-JP" sz="1400" b="0" i="0" u="none" strike="noStrike" cap="none" normalizeH="0" baseline="0" dirty="0">
              <a:ln>
                <a:noFill/>
              </a:ln>
              <a:solidFill>
                <a:srgbClr val="000000"/>
              </a:solidFill>
              <a:effectLst/>
              <a:latin typeface="BIZ UD明朝 Medium" panose="02020500000000000000" pitchFamily="17" charset="-128"/>
              <a:ea typeface="BIZ UD明朝 Medium" panose="02020500000000000000" pitchFamily="17" charset="-128"/>
            </a:endParaRPr>
          </a:p>
        </p:txBody>
      </p:sp>
      <p:sp>
        <p:nvSpPr>
          <p:cNvPr id="3" name="Text Box 3">
            <a:extLst>
              <a:ext uri="{FF2B5EF4-FFF2-40B4-BE49-F238E27FC236}">
                <a16:creationId xmlns:a16="http://schemas.microsoft.com/office/drawing/2014/main" id="{A340471E-9CC4-4CEF-A282-F52710494D74}"/>
              </a:ext>
            </a:extLst>
          </p:cNvPr>
          <p:cNvSpPr txBox="1">
            <a:spLocks noChangeArrowheads="1"/>
          </p:cNvSpPr>
          <p:nvPr/>
        </p:nvSpPr>
        <p:spPr bwMode="auto">
          <a:xfrm>
            <a:off x="0" y="3175"/>
            <a:ext cx="9905999" cy="6334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２．各種異動届出書の提出について</a:t>
            </a:r>
            <a:endParaRPr kumimoji="0" lang="ja-JP" altLang="ja-JP" sz="160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BDBBAFA0-103E-4C73-A55B-0501DD102BA9}"/>
              </a:ext>
            </a:extLst>
          </p:cNvPr>
          <p:cNvSpPr>
            <a:spLocks noGrp="1"/>
          </p:cNvSpPr>
          <p:nvPr>
            <p:ph type="sldNum" sz="quarter" idx="12"/>
          </p:nvPr>
        </p:nvSpPr>
        <p:spPr/>
        <p:txBody>
          <a:bodyPr/>
          <a:lstStyle/>
          <a:p>
            <a:r>
              <a:rPr kumimoji="1" lang="en-US" altLang="ja-JP" dirty="0">
                <a:solidFill>
                  <a:schemeClr val="tx1"/>
                </a:solidFill>
              </a:rPr>
              <a:t>5</a:t>
            </a:r>
            <a:endParaRPr kumimoji="1" lang="ja-JP" altLang="en-US" dirty="0">
              <a:solidFill>
                <a:schemeClr val="tx1"/>
              </a:solidFill>
            </a:endParaRPr>
          </a:p>
        </p:txBody>
      </p:sp>
    </p:spTree>
    <p:extLst>
      <p:ext uri="{BB962C8B-B14F-4D97-AF65-F5344CB8AC3E}">
        <p14:creationId xmlns:p14="http://schemas.microsoft.com/office/powerpoint/2010/main" val="410520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36D2246-B408-4E2F-813C-808839204A9A}"/>
              </a:ext>
            </a:extLst>
          </p:cNvPr>
          <p:cNvSpPr txBox="1">
            <a:spLocks noChangeArrowheads="1"/>
          </p:cNvSpPr>
          <p:nvPr/>
        </p:nvSpPr>
        <p:spPr bwMode="auto">
          <a:xfrm>
            <a:off x="0" y="3175"/>
            <a:ext cx="9906000" cy="5510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３．納期の特例の申請について</a:t>
            </a:r>
            <a:endParaRPr kumimoji="0" lang="ja-JP" altLang="ja-JP" sz="1600" b="1"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3" name="Text Box 3">
            <a:extLst>
              <a:ext uri="{FF2B5EF4-FFF2-40B4-BE49-F238E27FC236}">
                <a16:creationId xmlns:a16="http://schemas.microsoft.com/office/drawing/2014/main" id="{21610C8D-3874-4A95-8F1E-297169FEBC90}"/>
              </a:ext>
            </a:extLst>
          </p:cNvPr>
          <p:cNvSpPr txBox="1">
            <a:spLocks noChangeArrowheads="1"/>
          </p:cNvSpPr>
          <p:nvPr/>
        </p:nvSpPr>
        <p:spPr bwMode="auto">
          <a:xfrm>
            <a:off x="453231" y="554907"/>
            <a:ext cx="8999538" cy="6224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00"/>
              </a:spcAft>
              <a:buClrTx/>
              <a:buSzTx/>
              <a:buFontTx/>
              <a:buNone/>
              <a:tabLst/>
            </a:pPr>
            <a:r>
              <a:rPr kumimoji="0" lang="ja-JP" altLang="ja-JP" sz="1400" b="1" i="0" u="none" strike="noStrike" cap="none" normalizeH="0" baseline="0" dirty="0">
                <a:ln>
                  <a:noFill/>
                </a:ln>
                <a:effectLst/>
                <a:latin typeface="BIZ UDゴシック" panose="020B0400000000000000" pitchFamily="49" charset="-128"/>
                <a:ea typeface="BIZ UDゴシック" panose="020B0400000000000000" pitchFamily="49" charset="-128"/>
              </a:rPr>
              <a:t>１．納期の特例とは</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a:p>
            <a:pPr marL="182563" marR="0" lvl="0" indent="176213"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納期の特例は、給与の支払を受ける従業員が 常時</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人未満である事業所が、市長の承認を受けることにより、特別徴収税額を年２回に分けて納入することができる制度です。</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182563" marR="0" lvl="0" indent="176213" algn="l" defTabSz="914400" rtl="0" eaLnBrk="0" fontAlgn="base" latinLnBrk="0" hangingPunct="0">
              <a:lnSpc>
                <a:spcPct val="100000"/>
              </a:lnSpc>
              <a:spcBef>
                <a:spcPct val="0"/>
              </a:spcBef>
              <a:spcAft>
                <a:spcPts val="100"/>
              </a:spcAft>
              <a:buClrTx/>
              <a:buSzTx/>
              <a:buFontTx/>
              <a:buNone/>
              <a:tabLst/>
            </a:pP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ja-JP" altLang="ja-JP" sz="1400" b="1" i="0" u="none" strike="noStrike" cap="none" normalizeH="0" baseline="0" dirty="0">
                <a:ln>
                  <a:noFill/>
                </a:ln>
                <a:effectLst/>
                <a:latin typeface="BIZ UDゴシック" panose="020B0400000000000000" pitchFamily="49" charset="-128"/>
                <a:ea typeface="BIZ UDゴシック" panose="020B0400000000000000" pitchFamily="49" charset="-128"/>
              </a:rPr>
              <a:t>２．特別徴収税額の納入時期</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a:p>
            <a:pPr marL="182563" marR="0" lvl="0" indent="176213"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納期の特例について承認を受けた場合も、従業員の給与からは毎月、個人住民税を引き去り（特別徴収）する必要がありますが、特別徴収した月の税額を年２回にまとめて納入できるメリットがあります。</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358775"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年２回の納期は次のとおりとなります。</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a:t>
            </a:r>
            <a:r>
              <a:rPr lang="ja-JP" altLang="en-US" sz="1400" dirty="0">
                <a:latin typeface="BIZ UD明朝 Medium" panose="02020500000000000000" pitchFamily="17" charset="-128"/>
                <a:ea typeface="BIZ UD明朝 Medium" panose="02020500000000000000" pitchFamily="17" charset="-128"/>
              </a:rPr>
              <a:t>６</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月～</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11</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月分：令和</a:t>
            </a:r>
            <a:r>
              <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rPr>
              <a:t>８</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年</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月</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日</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月～翌年５月分：令和</a:t>
            </a:r>
            <a:r>
              <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rPr>
              <a:t>９</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年６月</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日</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※土曜日、日曜日又は祝日の場合は、翌営業日が納期限となります。</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182563" algn="l" defTabSz="914400" rtl="0" eaLnBrk="0" fontAlgn="base" latinLnBrk="0" hangingPunct="0">
              <a:lnSpc>
                <a:spcPct val="100000"/>
              </a:lnSpc>
              <a:spcBef>
                <a:spcPct val="0"/>
              </a:spcBef>
              <a:spcAft>
                <a:spcPts val="100"/>
              </a:spcAft>
              <a:buClrTx/>
              <a:buSzTx/>
              <a:buFontTx/>
              <a:buNone/>
              <a:tabLst/>
            </a:pP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ja-JP" altLang="ja-JP" sz="1400" b="1" i="0" u="none" strike="noStrike" cap="none" normalizeH="0" baseline="0" dirty="0">
                <a:ln>
                  <a:noFill/>
                </a:ln>
                <a:effectLst/>
                <a:latin typeface="BIZ UDゴシック" panose="020B0400000000000000" pitchFamily="49" charset="-128"/>
                <a:ea typeface="BIZ UDゴシック" panose="020B0400000000000000" pitchFamily="49" charset="-128"/>
              </a:rPr>
              <a:t>３．申請手続</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a:p>
            <a:pPr marR="0" lvl="0" indent="358775"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納期の特例の申請方法には２通りあります。どちらか該当する方法で申請してください。</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358775" algn="l" defTabSz="914400" rtl="0" eaLnBrk="0" fontAlgn="base" latinLnBrk="0" hangingPunct="0">
              <a:lnSpc>
                <a:spcPct val="100000"/>
              </a:lnSpc>
              <a:spcBef>
                <a:spcPct val="0"/>
              </a:spcBef>
              <a:spcAft>
                <a:spcPts val="100"/>
              </a:spcAft>
              <a:buClrTx/>
              <a:buSzTx/>
              <a:buFontTx/>
              <a:buNone/>
              <a:tabLst/>
            </a:pPr>
            <a:r>
              <a:rPr lang="en-US" altLang="ja-JP" sz="1400" dirty="0">
                <a:latin typeface="BIZ UD明朝 Medium" panose="02020500000000000000" pitchFamily="17" charset="-128"/>
                <a:ea typeface="BIZ UD明朝 Medium" panose="02020500000000000000" pitchFamily="17" charset="-128"/>
              </a:rPr>
              <a:t>(1) </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給与支払報告書の提出時に申請する場合（毎年１月末日締切）</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358775" algn="l" defTabSz="914400" rtl="0" eaLnBrk="0" fontAlgn="base" latinLnBrk="0" hangingPunct="0">
              <a:lnSpc>
                <a:spcPct val="100000"/>
              </a:lnSpc>
              <a:spcBef>
                <a:spcPct val="0"/>
              </a:spcBef>
              <a:spcAft>
                <a:spcPts val="100"/>
              </a:spcAft>
              <a:buClrTx/>
              <a:buSzTx/>
              <a:buFontTx/>
              <a:buNone/>
              <a:tabLst/>
            </a:pP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(2) </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年度の途中で申請する場合（随時受付）</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266700" marR="0" lvl="0" indent="92075"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「特別徴収税額の納期の特例申請書」に必要事項を記入のうえ大船渡市総務部税務課市民税係まで提出してください。</a:t>
            </a: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358775"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申請書の受付後に審査を行い、結果について通知します。</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358775" algn="l" defTabSz="914400" rtl="0" eaLnBrk="0" fontAlgn="base" latinLnBrk="0" hangingPunct="0">
              <a:lnSpc>
                <a:spcPct val="100000"/>
              </a:lnSpc>
              <a:spcBef>
                <a:spcPct val="0"/>
              </a:spcBef>
              <a:spcAft>
                <a:spcPts val="10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納入書は、通常通り</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か月分を送付いたします。半期ごとに６か月分の納入書を一括で使用してください。</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358775" algn="l" defTabSz="914400" rtl="0" eaLnBrk="0" fontAlgn="base" latinLnBrk="0" hangingPunct="0">
              <a:lnSpc>
                <a:spcPct val="100000"/>
              </a:lnSpc>
              <a:spcBef>
                <a:spcPct val="0"/>
              </a:spcBef>
              <a:spcAft>
                <a:spcPts val="100"/>
              </a:spcAft>
              <a:buClrTx/>
              <a:buSzTx/>
              <a:buFontTx/>
              <a:buNone/>
              <a:tabLst/>
            </a:pPr>
            <a:endParaRPr kumimoji="0" lang="ja-JP" altLang="en-US"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rPr>
              <a:t>４　</a:t>
            </a:r>
            <a:r>
              <a:rPr kumimoji="0" lang="ja-JP" altLang="ja-JP" sz="1400" b="1" i="0" u="none" strike="noStrike" cap="none" normalizeH="0" baseline="0" dirty="0">
                <a:ln>
                  <a:noFill/>
                </a:ln>
                <a:effectLst/>
                <a:latin typeface="BIZ UDゴシック" panose="020B0400000000000000" pitchFamily="49" charset="-128"/>
                <a:ea typeface="BIZ UDゴシック" panose="020B0400000000000000" pitchFamily="49" charset="-128"/>
              </a:rPr>
              <a:t>留意事項</a:t>
            </a:r>
            <a:endParaRPr kumimoji="0" lang="ja-JP" altLang="en-US" sz="1400" b="1" i="0" u="none" strike="noStrike" cap="none" normalizeH="0" baseline="0" dirty="0">
              <a:ln>
                <a:noFill/>
              </a:ln>
              <a:effectLst/>
              <a:latin typeface="BIZ UDゴシック" panose="020B0400000000000000" pitchFamily="49" charset="-128"/>
              <a:ea typeface="BIZ UDゴシック" panose="020B0400000000000000" pitchFamily="49" charset="-128"/>
            </a:endParaRPr>
          </a:p>
          <a:p>
            <a:pPr marL="519113" marR="0" lvl="0" indent="-342900" algn="l" defTabSz="914400" rtl="0" eaLnBrk="0" fontAlgn="base" latinLnBrk="0" hangingPunct="0">
              <a:lnSpc>
                <a:spcPct val="100000"/>
              </a:lnSpc>
              <a:spcBef>
                <a:spcPct val="0"/>
              </a:spcBef>
              <a:spcAft>
                <a:spcPts val="100"/>
              </a:spcAft>
              <a:buClrTx/>
              <a:buSzTx/>
              <a:buFontTx/>
              <a:buAutoNum type="arabicParenBoth"/>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給与の支払を受けている従業員数が常時</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人以上となった場合は、「納期の特例の要件を欠いた場合の届出書」を提出してください。</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519113" marR="0" lvl="0" indent="-342900" algn="l" defTabSz="914400" rtl="0" eaLnBrk="0" fontAlgn="base" latinLnBrk="0" hangingPunct="0">
              <a:lnSpc>
                <a:spcPct val="100000"/>
              </a:lnSpc>
              <a:spcBef>
                <a:spcPct val="0"/>
              </a:spcBef>
              <a:spcAft>
                <a:spcPts val="100"/>
              </a:spcAft>
              <a:buClrTx/>
              <a:buSzTx/>
              <a:buFontTx/>
              <a:buAutoNum type="arabicParenBoth"/>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従業員の異動があった場合は、必ず「特別徴収に係る給与所得者異動届出書」を提出してください。</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519113" marR="0" lvl="0" indent="-342900" algn="l" defTabSz="914400" rtl="0" eaLnBrk="0" fontAlgn="base" latinLnBrk="0" hangingPunct="0">
              <a:lnSpc>
                <a:spcPct val="100000"/>
              </a:lnSpc>
              <a:spcBef>
                <a:spcPct val="0"/>
              </a:spcBef>
              <a:spcAft>
                <a:spcPts val="100"/>
              </a:spcAft>
              <a:buClrTx/>
              <a:buSzTx/>
              <a:buFontTx/>
              <a:buAutoNum type="arabicParenBoth"/>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滞納があった場合、納期の特例の承認が取り消されることがあります。</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L="519113" marR="0" lvl="0" indent="-342900" algn="l" defTabSz="914400" rtl="0" eaLnBrk="0" fontAlgn="base" latinLnBrk="0" hangingPunct="0">
              <a:lnSpc>
                <a:spcPct val="100000"/>
              </a:lnSpc>
              <a:spcBef>
                <a:spcPct val="0"/>
              </a:spcBef>
              <a:spcAft>
                <a:spcPts val="100"/>
              </a:spcAft>
              <a:buClrTx/>
              <a:buSzTx/>
              <a:buFontTx/>
              <a:buAutoNum type="arabicParenBoth"/>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様式は大船渡市のホームページからダウンロードできます。</a:t>
            </a:r>
            <a:endParaRPr kumimoji="0" lang="ja-JP" altLang="ja-JP" sz="18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p:txBody>
      </p:sp>
      <p:sp>
        <p:nvSpPr>
          <p:cNvPr id="4" name="スライド番号プレースホルダー 3">
            <a:extLst>
              <a:ext uri="{FF2B5EF4-FFF2-40B4-BE49-F238E27FC236}">
                <a16:creationId xmlns:a16="http://schemas.microsoft.com/office/drawing/2014/main" id="{C9DFBFE0-3E5C-4DC1-9E1D-DBF52AAF2856}"/>
              </a:ext>
            </a:extLst>
          </p:cNvPr>
          <p:cNvSpPr>
            <a:spLocks noGrp="1"/>
          </p:cNvSpPr>
          <p:nvPr>
            <p:ph type="sldNum" sz="quarter" idx="12"/>
          </p:nvPr>
        </p:nvSpPr>
        <p:spPr/>
        <p:txBody>
          <a:bodyPr/>
          <a:lstStyle/>
          <a:p>
            <a:r>
              <a:rPr kumimoji="1" lang="en-US" altLang="ja-JP" dirty="0">
                <a:solidFill>
                  <a:schemeClr val="tx1"/>
                </a:solidFill>
              </a:rPr>
              <a:t>6</a:t>
            </a:r>
            <a:endParaRPr kumimoji="1" lang="ja-JP" altLang="en-US" dirty="0">
              <a:solidFill>
                <a:schemeClr val="tx1"/>
              </a:solidFill>
            </a:endParaRPr>
          </a:p>
        </p:txBody>
      </p:sp>
    </p:spTree>
    <p:extLst>
      <p:ext uri="{BB962C8B-B14F-4D97-AF65-F5344CB8AC3E}">
        <p14:creationId xmlns:p14="http://schemas.microsoft.com/office/powerpoint/2010/main" val="6250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E4EA1C4-53A8-4FE6-A2B1-D44B183C67E7}"/>
              </a:ext>
            </a:extLst>
          </p:cNvPr>
          <p:cNvSpPr>
            <a:spLocks noChangeArrowheads="1"/>
          </p:cNvSpPr>
          <p:nvPr/>
        </p:nvSpPr>
        <p:spPr bwMode="auto">
          <a:xfrm>
            <a:off x="0" y="0"/>
            <a:ext cx="9905999" cy="550289"/>
          </a:xfrm>
          <a:prstGeom prst="roundRect">
            <a:avLst>
              <a:gd name="adj" fmla="val 0"/>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000000"/>
                </a:solidFill>
                <a:effectLst/>
                <a:latin typeface="BIZ UDゴシック" panose="020B0400000000000000" pitchFamily="49" charset="-128"/>
                <a:ea typeface="BIZ UDゴシック" panose="020B0400000000000000" pitchFamily="49" charset="-128"/>
              </a:rPr>
              <a:t>４．納期限について</a:t>
            </a:r>
            <a:endParaRPr kumimoji="0" lang="ja-JP" altLang="ja-JP" sz="16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3" name="Text Box 3">
            <a:extLst>
              <a:ext uri="{FF2B5EF4-FFF2-40B4-BE49-F238E27FC236}">
                <a16:creationId xmlns:a16="http://schemas.microsoft.com/office/drawing/2014/main" id="{35D1B4FC-4ADD-4C14-9E79-3743EDF4330B}"/>
              </a:ext>
            </a:extLst>
          </p:cNvPr>
          <p:cNvSpPr txBox="1">
            <a:spLocks noChangeArrowheads="1"/>
          </p:cNvSpPr>
          <p:nvPr/>
        </p:nvSpPr>
        <p:spPr bwMode="auto">
          <a:xfrm>
            <a:off x="453000" y="550289"/>
            <a:ext cx="9000000" cy="900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R="0" lvl="0" indent="176213"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特別徴収税額（月割額）の納入方法については、翌月</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10</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日までに納入することとし、本年６月から翌年５月までの計</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回払いとなります。</a:t>
            </a:r>
            <a:endPar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a:p>
            <a:pPr marR="0" lvl="0" indent="176213"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なお、納期の特例の承認を受けた場合は、</a:t>
            </a:r>
            <a:r>
              <a:rPr kumimoji="0" lang="en-US"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12</a:t>
            </a:r>
            <a:r>
              <a:rPr kumimoji="0" lang="ja-JP" altLang="ja-JP" sz="1400" b="0" i="0" u="none" strike="noStrike" cap="none" normalizeH="0" baseline="0" dirty="0">
                <a:ln>
                  <a:noFill/>
                </a:ln>
                <a:effectLst/>
                <a:latin typeface="BIZ UD明朝 Medium" panose="02020500000000000000" pitchFamily="17" charset="-128"/>
                <a:ea typeface="BIZ UD明朝 Medium" panose="02020500000000000000" pitchFamily="17" charset="-128"/>
              </a:rPr>
              <a:t>月と翌年６月の計２回払いとなります。</a:t>
            </a:r>
            <a:endParaRPr kumimoji="0" lang="ja-JP" altLang="ja-JP" sz="1800" b="0" i="0" u="none" strike="noStrike" cap="none" normalizeH="0" baseline="0" dirty="0">
              <a:ln>
                <a:noFill/>
              </a:ln>
              <a:effectLst/>
              <a:latin typeface="BIZ UD明朝 Medium" panose="02020500000000000000" pitchFamily="17" charset="-128"/>
              <a:ea typeface="BIZ UD明朝 Medium" panose="02020500000000000000" pitchFamily="17" charset="-128"/>
            </a:endParaRPr>
          </a:p>
        </p:txBody>
      </p:sp>
      <p:graphicFrame>
        <p:nvGraphicFramePr>
          <p:cNvPr id="6" name="表 5">
            <a:extLst>
              <a:ext uri="{FF2B5EF4-FFF2-40B4-BE49-F238E27FC236}">
                <a16:creationId xmlns:a16="http://schemas.microsoft.com/office/drawing/2014/main" id="{394B9742-0105-4A56-B825-ABA5C2BE9AB3}"/>
              </a:ext>
            </a:extLst>
          </p:cNvPr>
          <p:cNvGraphicFramePr>
            <a:graphicFrameLocks noGrp="1"/>
          </p:cNvGraphicFramePr>
          <p:nvPr>
            <p:extLst>
              <p:ext uri="{D42A27DB-BD31-4B8C-83A1-F6EECF244321}">
                <p14:modId xmlns:p14="http://schemas.microsoft.com/office/powerpoint/2010/main" val="2575324380"/>
              </p:ext>
            </p:extLst>
          </p:nvPr>
        </p:nvGraphicFramePr>
        <p:xfrm>
          <a:off x="614362" y="1518330"/>
          <a:ext cx="4338638" cy="4860002"/>
        </p:xfrm>
        <a:graphic>
          <a:graphicData uri="http://schemas.openxmlformats.org/drawingml/2006/table">
            <a:tbl>
              <a:tblPr firstRow="1" bandRow="1">
                <a:tableStyleId>{073A0DAA-6AF3-43AB-8588-CEC1D06C72B9}</a:tableStyleId>
              </a:tblPr>
              <a:tblGrid>
                <a:gridCol w="1416050">
                  <a:extLst>
                    <a:ext uri="{9D8B030D-6E8A-4147-A177-3AD203B41FA5}">
                      <a16:colId xmlns:a16="http://schemas.microsoft.com/office/drawing/2014/main" val="2489521095"/>
                    </a:ext>
                  </a:extLst>
                </a:gridCol>
                <a:gridCol w="2922588">
                  <a:extLst>
                    <a:ext uri="{9D8B030D-6E8A-4147-A177-3AD203B41FA5}">
                      <a16:colId xmlns:a16="http://schemas.microsoft.com/office/drawing/2014/main" val="4107011168"/>
                    </a:ext>
                  </a:extLst>
                </a:gridCol>
              </a:tblGrid>
              <a:tr h="347143">
                <a:tc gridSpan="2">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通常の場合（</a:t>
                      </a:r>
                      <a:r>
                        <a:rPr kumimoji="1" lang="en-US" altLang="ja-JP" sz="1400" b="0" dirty="0">
                          <a:solidFill>
                            <a:schemeClr val="tx1"/>
                          </a:solidFill>
                          <a:latin typeface="BIZ UDゴシック" panose="020B0400000000000000" pitchFamily="49" charset="-128"/>
                          <a:ea typeface="BIZ UDゴシック" panose="020B0400000000000000" pitchFamily="49" charset="-128"/>
                        </a:rPr>
                        <a:t>12</a:t>
                      </a:r>
                      <a:r>
                        <a:rPr kumimoji="1" lang="ja-JP" altLang="en-US" sz="1400" b="0" dirty="0">
                          <a:solidFill>
                            <a:schemeClr val="tx1"/>
                          </a:solidFill>
                          <a:latin typeface="BIZ UDゴシック" panose="020B0400000000000000" pitchFamily="49" charset="-128"/>
                          <a:ea typeface="BIZ UDゴシック" panose="020B0400000000000000" pitchFamily="49" charset="-128"/>
                        </a:rPr>
                        <a:t>回払い）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2619607"/>
                  </a:ext>
                </a:extLst>
              </a:tr>
              <a:tr h="347143">
                <a:tc>
                  <a:txBody>
                    <a:bodyPr/>
                    <a:lstStyle/>
                    <a:p>
                      <a:pPr algn="ctr"/>
                      <a:endParaRPr kumimoji="1" lang="ja-JP" altLang="en-US" sz="1400" b="0"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納期限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348252"/>
                  </a:ext>
                </a:extLst>
              </a:tr>
              <a:tr h="3471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６月分</a:t>
                      </a:r>
                      <a:endParaRPr lang="ja-JP" altLang="en-US" sz="14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　７月１０日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63609"/>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７月分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　８月１０日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7594251"/>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８月分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　９月１０日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4169878"/>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９月分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８年１０月１３日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1314519"/>
                  </a:ext>
                </a:extLst>
              </a:tr>
              <a:tr h="347143">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10</a:t>
                      </a:r>
                      <a:r>
                        <a:rPr kumimoji="1" lang="ja-JP" altLang="en-US" sz="1400" b="0" dirty="0">
                          <a:solidFill>
                            <a:schemeClr val="tx1"/>
                          </a:solidFill>
                          <a:latin typeface="BIZ UDゴシック" panose="020B0400000000000000" pitchFamily="49" charset="-128"/>
                          <a:ea typeface="BIZ UDゴシック" panose="020B0400000000000000" pitchFamily="49" charset="-128"/>
                        </a:rPr>
                        <a:t>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８年１１月１０日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0411562"/>
                  </a:ext>
                </a:extLst>
              </a:tr>
              <a:tr h="347143">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11</a:t>
                      </a:r>
                      <a:r>
                        <a:rPr kumimoji="1" lang="ja-JP" altLang="en-US" sz="1400" b="0" dirty="0">
                          <a:solidFill>
                            <a:schemeClr val="tx1"/>
                          </a:solidFill>
                          <a:latin typeface="BIZ UDゴシック" panose="020B0400000000000000" pitchFamily="49" charset="-128"/>
                          <a:ea typeface="BIZ UDゴシック" panose="020B0400000000000000" pitchFamily="49" charset="-128"/>
                        </a:rPr>
                        <a:t>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８年１２月１０日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961556"/>
                  </a:ext>
                </a:extLst>
              </a:tr>
              <a:tr h="347143">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12</a:t>
                      </a:r>
                      <a:r>
                        <a:rPr kumimoji="1" lang="ja-JP" altLang="en-US" sz="1400" b="0" dirty="0">
                          <a:solidFill>
                            <a:schemeClr val="tx1"/>
                          </a:solidFill>
                          <a:latin typeface="BIZ UDゴシック" panose="020B0400000000000000" pitchFamily="49" charset="-128"/>
                          <a:ea typeface="BIZ UDゴシック" panose="020B0400000000000000" pitchFamily="49" charset="-128"/>
                        </a:rPr>
                        <a:t>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９年　１月１２日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6993605"/>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１月分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９年　２月１０日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007852"/>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２月分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９年　３月１０日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4970822"/>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３月分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９年　４月１２日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888544"/>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４月分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９年　５月１０日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6754582"/>
                  </a:ext>
                </a:extLst>
              </a:tr>
              <a:tr h="347143">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５月分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９年　６月１０日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7512810"/>
                  </a:ext>
                </a:extLst>
              </a:tr>
            </a:tbl>
          </a:graphicData>
        </a:graphic>
      </p:graphicFrame>
      <p:graphicFrame>
        <p:nvGraphicFramePr>
          <p:cNvPr id="8" name="表 7">
            <a:extLst>
              <a:ext uri="{FF2B5EF4-FFF2-40B4-BE49-F238E27FC236}">
                <a16:creationId xmlns:a16="http://schemas.microsoft.com/office/drawing/2014/main" id="{1B71B646-E403-461C-8BF3-756BB6949613}"/>
              </a:ext>
            </a:extLst>
          </p:cNvPr>
          <p:cNvGraphicFramePr>
            <a:graphicFrameLocks noGrp="1"/>
          </p:cNvGraphicFramePr>
          <p:nvPr>
            <p:extLst>
              <p:ext uri="{D42A27DB-BD31-4B8C-83A1-F6EECF244321}">
                <p14:modId xmlns:p14="http://schemas.microsoft.com/office/powerpoint/2010/main" val="566474764"/>
              </p:ext>
            </p:extLst>
          </p:nvPr>
        </p:nvGraphicFramePr>
        <p:xfrm>
          <a:off x="5114362" y="1518330"/>
          <a:ext cx="4338638" cy="4860000"/>
        </p:xfrm>
        <a:graphic>
          <a:graphicData uri="http://schemas.openxmlformats.org/drawingml/2006/table">
            <a:tbl>
              <a:tblPr firstRow="1" bandRow="1">
                <a:tableStyleId>{073A0DAA-6AF3-43AB-8588-CEC1D06C72B9}</a:tableStyleId>
              </a:tblPr>
              <a:tblGrid>
                <a:gridCol w="1416050">
                  <a:extLst>
                    <a:ext uri="{9D8B030D-6E8A-4147-A177-3AD203B41FA5}">
                      <a16:colId xmlns:a16="http://schemas.microsoft.com/office/drawing/2014/main" val="2489521095"/>
                    </a:ext>
                  </a:extLst>
                </a:gridCol>
                <a:gridCol w="2922588">
                  <a:extLst>
                    <a:ext uri="{9D8B030D-6E8A-4147-A177-3AD203B41FA5}">
                      <a16:colId xmlns:a16="http://schemas.microsoft.com/office/drawing/2014/main" val="4107011168"/>
                    </a:ext>
                  </a:extLst>
                </a:gridCol>
              </a:tblGrid>
              <a:tr h="347145">
                <a:tc gridSpan="2">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納期特例の場合（２回払い）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2619607"/>
                  </a:ext>
                </a:extLst>
              </a:tr>
              <a:tr h="347145">
                <a:tc>
                  <a:txBody>
                    <a:bodyPr/>
                    <a:lstStyle/>
                    <a:p>
                      <a:pPr algn="ctr"/>
                      <a:endParaRPr kumimoji="1" lang="ja-JP" altLang="en-US" sz="1400" b="0"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納期限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348252"/>
                  </a:ext>
                </a:extLst>
              </a:tr>
              <a:tr h="2082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BIZ UDゴシック" panose="020B0400000000000000" pitchFamily="49" charset="-128"/>
                          <a:ea typeface="BIZ UDゴシック" panose="020B0400000000000000" pitchFamily="49" charset="-128"/>
                        </a:rPr>
                        <a:t>１回目</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（６月～</a:t>
                      </a:r>
                      <a:r>
                        <a:rPr lang="en-US" altLang="ja-JP" sz="1200" dirty="0">
                          <a:latin typeface="BIZ UDゴシック" panose="020B0400000000000000" pitchFamily="49" charset="-128"/>
                          <a:ea typeface="BIZ UDゴシック" panose="020B0400000000000000" pitchFamily="49" charset="-128"/>
                        </a:rPr>
                        <a:t>11</a:t>
                      </a:r>
                      <a:r>
                        <a:rPr lang="ja-JP" altLang="en-US" sz="1200" dirty="0">
                          <a:latin typeface="BIZ UDゴシック" panose="020B0400000000000000" pitchFamily="49" charset="-128"/>
                          <a:ea typeface="BIZ UDゴシック" panose="020B0400000000000000" pitchFamily="49" charset="-128"/>
                        </a:rPr>
                        <a:t>月分）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BIZ UDゴシック" panose="020B0400000000000000" pitchFamily="49" charset="-128"/>
                          <a:ea typeface="BIZ UDゴシック" panose="020B0400000000000000" pitchFamily="49" charset="-128"/>
                        </a:rPr>
                        <a:t>令和　８年１２月１０日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63609"/>
                  </a:ext>
                </a:extLst>
              </a:tr>
              <a:tr h="2082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BIZ UDゴシック" panose="020B0400000000000000" pitchFamily="49" charset="-128"/>
                          <a:ea typeface="BIZ UDゴシック" panose="020B0400000000000000" pitchFamily="49" charset="-128"/>
                        </a:rPr>
                        <a:t>２回目</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12</a:t>
                      </a:r>
                      <a:r>
                        <a:rPr lang="ja-JP" altLang="en-US" sz="1200" dirty="0">
                          <a:latin typeface="BIZ UDゴシック" panose="020B0400000000000000" pitchFamily="49" charset="-128"/>
                          <a:ea typeface="BIZ UDゴシック" panose="020B0400000000000000" pitchFamily="49" charset="-128"/>
                        </a:rPr>
                        <a:t>月～５月分）</a:t>
                      </a:r>
                      <a:endParaRPr lang="ja-JP" altLang="en-US" sz="1400" dirty="0">
                        <a:latin typeface="BIZ UDゴシック" panose="020B0400000000000000" pitchFamily="49" charset="-128"/>
                        <a:ea typeface="BIZ UDゴシック" panose="020B0400000000000000" pitchFamily="49" charset="-128"/>
                      </a:endParaRPr>
                    </a:p>
                    <a:p>
                      <a:pPr algn="ctr"/>
                      <a:endParaRPr kumimoji="1" lang="ja-JP" altLang="en-US" sz="1400" b="0"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a:solidFill>
                            <a:schemeClr val="tx1"/>
                          </a:solidFill>
                          <a:latin typeface="BIZ UDゴシック" panose="020B0400000000000000" pitchFamily="49" charset="-128"/>
                          <a:ea typeface="BIZ UDゴシック" panose="020B0400000000000000" pitchFamily="49" charset="-128"/>
                        </a:rPr>
                        <a:t>令和　９年　</a:t>
                      </a:r>
                      <a:r>
                        <a:rPr kumimoji="1" lang="ja-JP" altLang="en-US" sz="1400" b="0" dirty="0">
                          <a:solidFill>
                            <a:schemeClr val="tx1"/>
                          </a:solidFill>
                          <a:latin typeface="BIZ UDゴシック" panose="020B0400000000000000" pitchFamily="49" charset="-128"/>
                          <a:ea typeface="BIZ UDゴシック" panose="020B0400000000000000" pitchFamily="49" charset="-128"/>
                        </a:rPr>
                        <a:t>６月１０日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6993605"/>
                  </a:ext>
                </a:extLst>
              </a:tr>
            </a:tbl>
          </a:graphicData>
        </a:graphic>
      </p:graphicFrame>
      <p:sp>
        <p:nvSpPr>
          <p:cNvPr id="9" name="スライド番号プレースホルダー 8">
            <a:extLst>
              <a:ext uri="{FF2B5EF4-FFF2-40B4-BE49-F238E27FC236}">
                <a16:creationId xmlns:a16="http://schemas.microsoft.com/office/drawing/2014/main" id="{6432C3EB-4678-47F8-9929-A3DB054DB070}"/>
              </a:ext>
            </a:extLst>
          </p:cNvPr>
          <p:cNvSpPr>
            <a:spLocks noGrp="1"/>
          </p:cNvSpPr>
          <p:nvPr>
            <p:ph type="sldNum" sz="quarter" idx="12"/>
          </p:nvPr>
        </p:nvSpPr>
        <p:spPr/>
        <p:txBody>
          <a:bodyPr/>
          <a:lstStyle/>
          <a:p>
            <a:r>
              <a:rPr kumimoji="1" lang="en-US" altLang="ja-JP" dirty="0">
                <a:solidFill>
                  <a:schemeClr val="tx1"/>
                </a:solidFill>
              </a:rPr>
              <a:t>7</a:t>
            </a:r>
            <a:endParaRPr kumimoji="1" lang="ja-JP" altLang="en-US" dirty="0">
              <a:solidFill>
                <a:schemeClr val="tx1"/>
              </a:solidFill>
            </a:endParaRPr>
          </a:p>
        </p:txBody>
      </p:sp>
    </p:spTree>
    <p:extLst>
      <p:ext uri="{BB962C8B-B14F-4D97-AF65-F5344CB8AC3E}">
        <p14:creationId xmlns:p14="http://schemas.microsoft.com/office/powerpoint/2010/main" val="257048311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1304</TotalTime>
  <Words>3823</Words>
  <Application>Microsoft Office PowerPoint</Application>
  <PresentationFormat>A4 210 x 297 mm</PresentationFormat>
  <Paragraphs>283</Paragraphs>
  <Slides>28</Slides>
  <Notes>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28</vt:i4>
      </vt:variant>
    </vt:vector>
  </HeadingPairs>
  <TitlesOfParts>
    <vt:vector size="37" baseType="lpstr">
      <vt:lpstr>BIZ UDゴシック</vt:lpstr>
      <vt:lpstr>BIZ UD明朝 Medium</vt:lpstr>
      <vt:lpstr>HGS明朝E</vt: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及川 翼</dc:creator>
  <cp:lastModifiedBy>千田 圭祐</cp:lastModifiedBy>
  <cp:revision>79</cp:revision>
  <cp:lastPrinted>2026-03-30T04:16:18Z</cp:lastPrinted>
  <dcterms:created xsi:type="dcterms:W3CDTF">2025-03-26T00:39:02Z</dcterms:created>
  <dcterms:modified xsi:type="dcterms:W3CDTF">2026-04-13T04:33:37Z</dcterms:modified>
</cp:coreProperties>
</file>